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336" r:id="rId3"/>
    <p:sldId id="258" r:id="rId4"/>
    <p:sldId id="260" r:id="rId5"/>
    <p:sldId id="335" r:id="rId6"/>
    <p:sldId id="334" r:id="rId7"/>
    <p:sldId id="320" r:id="rId8"/>
    <p:sldId id="261" r:id="rId9"/>
    <p:sldId id="321" r:id="rId10"/>
    <p:sldId id="306" r:id="rId11"/>
    <p:sldId id="330" r:id="rId12"/>
    <p:sldId id="331" r:id="rId13"/>
    <p:sldId id="332" r:id="rId14"/>
    <p:sldId id="333" r:id="rId15"/>
    <p:sldId id="322" r:id="rId16"/>
    <p:sldId id="323" r:id="rId17"/>
    <p:sldId id="324" r:id="rId18"/>
    <p:sldId id="313" r:id="rId19"/>
    <p:sldId id="325" r:id="rId20"/>
    <p:sldId id="326" r:id="rId21"/>
    <p:sldId id="327" r:id="rId22"/>
    <p:sldId id="328" r:id="rId23"/>
    <p:sldId id="329" r:id="rId24"/>
    <p:sldId id="337" r:id="rId25"/>
    <p:sldId id="296" r:id="rId26"/>
    <p:sldId id="345" r:id="rId27"/>
    <p:sldId id="285" r:id="rId28"/>
    <p:sldId id="340" r:id="rId29"/>
    <p:sldId id="338" r:id="rId30"/>
    <p:sldId id="291" r:id="rId31"/>
    <p:sldId id="350" r:id="rId32"/>
    <p:sldId id="346" r:id="rId33"/>
    <p:sldId id="341" r:id="rId34"/>
    <p:sldId id="347" r:id="rId35"/>
    <p:sldId id="344" r:id="rId36"/>
    <p:sldId id="343" r:id="rId37"/>
    <p:sldId id="316" r:id="rId38"/>
    <p:sldId id="293" r:id="rId39"/>
    <p:sldId id="349"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83481" autoAdjust="0"/>
  </p:normalViewPr>
  <p:slideViewPr>
    <p:cSldViewPr>
      <p:cViewPr varScale="1">
        <p:scale>
          <a:sx n="81" d="100"/>
          <a:sy n="81" d="100"/>
        </p:scale>
        <p:origin x="-1050" y="-84"/>
      </p:cViewPr>
      <p:guideLst>
        <p:guide orient="horz" pos="1620"/>
        <p:guide pos="2880"/>
      </p:guideLst>
    </p:cSldViewPr>
  </p:slideViewPr>
  <p:outlineViewPr>
    <p:cViewPr>
      <p:scale>
        <a:sx n="33" d="100"/>
        <a:sy n="33" d="100"/>
      </p:scale>
      <p:origin x="0" y="309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C50FE-B36F-684F-8627-F73026233B80}" type="doc">
      <dgm:prSet loTypeId="urn:microsoft.com/office/officeart/2005/8/layout/matrix1" loCatId="" qsTypeId="urn:microsoft.com/office/officeart/2005/8/quickstyle/3d5" qsCatId="3D" csTypeId="urn:microsoft.com/office/officeart/2005/8/colors/colorful1#3" csCatId="colorful" phldr="1"/>
      <dgm:spPr/>
      <dgm:t>
        <a:bodyPr/>
        <a:lstStyle/>
        <a:p>
          <a:endParaRPr lang="en-US"/>
        </a:p>
      </dgm:t>
    </dgm:pt>
    <dgm:pt modelId="{42F7885B-B4E8-3F4F-8ADE-4950250028FF}">
      <dgm:prSet phldrT="[Text]" custT="1"/>
      <dgm:spPr/>
      <dgm:t>
        <a:bodyPr/>
        <a:lstStyle/>
        <a:p>
          <a:r>
            <a:rPr lang="en-US" sz="1600" b="1" dirty="0" smtClean="0">
              <a:latin typeface="Lato" pitchFamily="34" charset="0"/>
              <a:cs typeface="Chalkduster"/>
            </a:rPr>
            <a:t>FACT</a:t>
          </a:r>
          <a:r>
            <a:rPr lang="en-US" sz="1600" b="1" dirty="0" smtClean="0"/>
            <a:t/>
          </a:r>
          <a:br>
            <a:rPr lang="en-US" sz="1600" b="1" dirty="0" smtClean="0"/>
          </a:br>
          <a:r>
            <a:rPr lang="en-US" sz="1600" dirty="0" smtClean="0">
              <a:latin typeface="Lato" pitchFamily="34" charset="0"/>
            </a:rPr>
            <a:t>physical/material/color/cost/</a:t>
          </a:r>
          <a:br>
            <a:rPr lang="en-US" sz="1600" dirty="0" smtClean="0">
              <a:latin typeface="Lato" pitchFamily="34" charset="0"/>
            </a:rPr>
          </a:br>
          <a:r>
            <a:rPr lang="en-US" sz="1600" dirty="0" smtClean="0">
              <a:latin typeface="Lato" pitchFamily="34" charset="0"/>
            </a:rPr>
            <a:t>weight/brand</a:t>
          </a:r>
          <a:endParaRPr lang="en-US" sz="1600" dirty="0">
            <a:latin typeface="Lato" pitchFamily="34" charset="0"/>
          </a:endParaRPr>
        </a:p>
      </dgm:t>
    </dgm:pt>
    <dgm:pt modelId="{A3D8F14C-0976-7F43-A319-611039801A34}" type="parTrans" cxnId="{E21F4D45-F717-3D4E-967E-701F97EA936F}">
      <dgm:prSet/>
      <dgm:spPr/>
      <dgm:t>
        <a:bodyPr/>
        <a:lstStyle/>
        <a:p>
          <a:endParaRPr lang="en-US" sz="1600"/>
        </a:p>
      </dgm:t>
    </dgm:pt>
    <dgm:pt modelId="{29B7B1F1-B6E8-3645-B35D-2DA2CFC5F258}" type="sibTrans" cxnId="{E21F4D45-F717-3D4E-967E-701F97EA936F}">
      <dgm:prSet/>
      <dgm:spPr/>
      <dgm:t>
        <a:bodyPr/>
        <a:lstStyle/>
        <a:p>
          <a:endParaRPr lang="en-US" sz="1600"/>
        </a:p>
      </dgm:t>
    </dgm:pt>
    <dgm:pt modelId="{F75FF383-26D2-5B43-A01F-1C384CACCF53}">
      <dgm:prSet phldrT="[Text]" custT="1"/>
      <dgm:spPr/>
      <dgm:t>
        <a:bodyPr/>
        <a:lstStyle/>
        <a:p>
          <a:endParaRPr lang="en-IN" sz="1600" dirty="0" smtClean="0">
            <a:latin typeface="Lato" pitchFamily="34" charset="0"/>
            <a:cs typeface="Chalkduster"/>
          </a:endParaRPr>
        </a:p>
        <a:p>
          <a:r>
            <a:rPr lang="en-IN" sz="1600" dirty="0" smtClean="0">
              <a:latin typeface="Lato" pitchFamily="34" charset="0"/>
              <a:cs typeface="Chalkduster"/>
            </a:rPr>
            <a:t>USE</a:t>
          </a:r>
          <a:endParaRPr lang="en-US" sz="1600" dirty="0" smtClean="0">
            <a:latin typeface="Lato" pitchFamily="34" charset="0"/>
            <a:cs typeface="Chalkduster"/>
          </a:endParaRPr>
        </a:p>
        <a:p>
          <a:r>
            <a:rPr lang="en-US" sz="1600" dirty="0" smtClean="0">
              <a:latin typeface="Lato" pitchFamily="34" charset="0"/>
            </a:rPr>
            <a:t>Shapes/size/texture/senses</a:t>
          </a:r>
          <a:endParaRPr lang="en-US" sz="1600" dirty="0">
            <a:latin typeface="Lato" pitchFamily="34" charset="0"/>
          </a:endParaRPr>
        </a:p>
      </dgm:t>
    </dgm:pt>
    <dgm:pt modelId="{A82F79A1-A47D-F34E-BEFB-B3AF7AC5B55D}" type="parTrans" cxnId="{B035A5E2-F315-7B4A-91B1-A510B9C4B6AD}">
      <dgm:prSet/>
      <dgm:spPr/>
      <dgm:t>
        <a:bodyPr/>
        <a:lstStyle/>
        <a:p>
          <a:endParaRPr lang="en-US" sz="1600"/>
        </a:p>
      </dgm:t>
    </dgm:pt>
    <dgm:pt modelId="{ED1A774C-E0C9-B640-87C7-8C583DD38445}" type="sibTrans" cxnId="{B035A5E2-F315-7B4A-91B1-A510B9C4B6AD}">
      <dgm:prSet/>
      <dgm:spPr/>
      <dgm:t>
        <a:bodyPr/>
        <a:lstStyle/>
        <a:p>
          <a:endParaRPr lang="en-US" sz="1600"/>
        </a:p>
      </dgm:t>
    </dgm:pt>
    <dgm:pt modelId="{BAEEFCE9-F55A-4844-A044-0F02B6B9A1BA}">
      <dgm:prSet phldrT="[Text]" custT="1"/>
      <dgm:spPr/>
      <dgm:t>
        <a:bodyPr/>
        <a:lstStyle/>
        <a:p>
          <a:r>
            <a:rPr lang="en-IN" sz="1600" dirty="0" smtClean="0">
              <a:latin typeface="Lato" pitchFamily="34" charset="0"/>
              <a:cs typeface="Chalkduster"/>
            </a:rPr>
            <a:t>USE</a:t>
          </a:r>
          <a:endParaRPr lang="en-US" sz="1600" dirty="0" smtClean="0">
            <a:latin typeface="Lato" pitchFamily="34" charset="0"/>
            <a:cs typeface="Chalkduster"/>
          </a:endParaRPr>
        </a:p>
        <a:p>
          <a:r>
            <a:rPr lang="en-US" sz="1600" dirty="0" smtClean="0">
              <a:latin typeface="Lato" pitchFamily="34" charset="0"/>
            </a:rPr>
            <a:t>What it does?</a:t>
          </a:r>
          <a:br>
            <a:rPr lang="en-US" sz="1600" dirty="0" smtClean="0">
              <a:latin typeface="Lato" pitchFamily="34" charset="0"/>
            </a:rPr>
          </a:br>
          <a:r>
            <a:rPr lang="en-US" sz="1600" dirty="0" smtClean="0">
              <a:latin typeface="Lato" pitchFamily="34" charset="0"/>
            </a:rPr>
            <a:t>How it helps?</a:t>
          </a:r>
          <a:br>
            <a:rPr lang="en-US" sz="1600" dirty="0" smtClean="0">
              <a:latin typeface="Lato" pitchFamily="34" charset="0"/>
            </a:rPr>
          </a:br>
          <a:r>
            <a:rPr lang="en-US" sz="1600" dirty="0" smtClean="0">
              <a:latin typeface="Lato" pitchFamily="34" charset="0"/>
            </a:rPr>
            <a:t>Where/when do you use it?</a:t>
          </a:r>
          <a:br>
            <a:rPr lang="en-US" sz="1600" dirty="0" smtClean="0">
              <a:latin typeface="Lato" pitchFamily="34" charset="0"/>
            </a:rPr>
          </a:br>
          <a:r>
            <a:rPr lang="en-US" sz="1600" dirty="0" smtClean="0">
              <a:latin typeface="Lato" pitchFamily="34" charset="0"/>
            </a:rPr>
            <a:t>How you use it?</a:t>
          </a:r>
        </a:p>
        <a:p>
          <a:endParaRPr lang="en-US" sz="1600" dirty="0" smtClean="0">
            <a:latin typeface="Lato" pitchFamily="34" charset="0"/>
          </a:endParaRPr>
        </a:p>
      </dgm:t>
    </dgm:pt>
    <dgm:pt modelId="{91E764E8-D711-0C49-B8D7-092817416FA0}" type="parTrans" cxnId="{A41810C4-ECE2-4848-8918-0456EDCCEAA5}">
      <dgm:prSet/>
      <dgm:spPr/>
      <dgm:t>
        <a:bodyPr/>
        <a:lstStyle/>
        <a:p>
          <a:endParaRPr lang="en-US" sz="1600"/>
        </a:p>
      </dgm:t>
    </dgm:pt>
    <dgm:pt modelId="{7F873872-F302-EB45-B1F5-8BCAA9B4F8EC}" type="sibTrans" cxnId="{A41810C4-ECE2-4848-8918-0456EDCCEAA5}">
      <dgm:prSet/>
      <dgm:spPr/>
      <dgm:t>
        <a:bodyPr/>
        <a:lstStyle/>
        <a:p>
          <a:endParaRPr lang="en-US" sz="1600"/>
        </a:p>
      </dgm:t>
    </dgm:pt>
    <dgm:pt modelId="{DC83CFCB-C079-4149-A308-6053251B6375}">
      <dgm:prSet phldrT="[Text]" custT="1"/>
      <dgm:spPr/>
      <dgm:t>
        <a:bodyPr/>
        <a:lstStyle/>
        <a:p>
          <a:endParaRPr lang="en-US" sz="1400" dirty="0" smtClean="0">
            <a:latin typeface="Lato" pitchFamily="34" charset="0"/>
            <a:cs typeface="Chalkduster"/>
          </a:endParaRPr>
        </a:p>
        <a:p>
          <a:r>
            <a:rPr lang="en-US" sz="1400" dirty="0" smtClean="0">
              <a:latin typeface="Lato" pitchFamily="34" charset="0"/>
              <a:cs typeface="Chalkduster"/>
            </a:rPr>
            <a:t>RELATIONSHIPS</a:t>
          </a:r>
          <a:endParaRPr lang="en-US" sz="1400" dirty="0" smtClean="0">
            <a:latin typeface="Lato" pitchFamily="34" charset="0"/>
          </a:endParaRPr>
        </a:p>
        <a:p>
          <a:r>
            <a:rPr lang="en-US" sz="1400" dirty="0" smtClean="0">
              <a:latin typeface="Lato" pitchFamily="34" charset="0"/>
            </a:rPr>
            <a:t>What does your partner have in their bag that you don</a:t>
          </a:r>
          <a:r>
            <a:rPr lang="fr-FR" sz="1400" dirty="0" smtClean="0">
              <a:latin typeface="Lato" pitchFamily="34" charset="0"/>
            </a:rPr>
            <a:t>’</a:t>
          </a:r>
          <a:r>
            <a:rPr lang="en-US" sz="1400" dirty="0" smtClean="0">
              <a:latin typeface="Lato" pitchFamily="34" charset="0"/>
            </a:rPr>
            <a:t>t</a:t>
          </a:r>
          <a:br>
            <a:rPr lang="en-US" sz="1400" dirty="0" smtClean="0">
              <a:latin typeface="Lato" pitchFamily="34" charset="0"/>
            </a:rPr>
          </a:br>
          <a:r>
            <a:rPr lang="en-US" sz="1400" dirty="0" smtClean="0">
              <a:latin typeface="Lato" pitchFamily="34" charset="0"/>
            </a:rPr>
            <a:t>what would he/she hate to lose</a:t>
          </a:r>
          <a:br>
            <a:rPr lang="en-US" sz="1400" dirty="0" smtClean="0">
              <a:latin typeface="Lato" pitchFamily="34" charset="0"/>
            </a:rPr>
          </a:br>
          <a:r>
            <a:rPr lang="en-US" sz="1400" dirty="0" smtClean="0">
              <a:latin typeface="Lato" pitchFamily="34" charset="0"/>
            </a:rPr>
            <a:t>what gets removed/added in the bag daily</a:t>
          </a:r>
        </a:p>
        <a:p>
          <a:r>
            <a:rPr lang="en-US" sz="1400" dirty="0" smtClean="0">
              <a:latin typeface="Lato" pitchFamily="34" charset="0"/>
            </a:rPr>
            <a:t>How has your personalized the bag</a:t>
          </a:r>
        </a:p>
        <a:p>
          <a:endParaRPr lang="en-US" sz="1400" dirty="0" smtClean="0"/>
        </a:p>
        <a:p>
          <a:endParaRPr lang="en-US" sz="1400" dirty="0"/>
        </a:p>
      </dgm:t>
    </dgm:pt>
    <dgm:pt modelId="{A9E6AC00-6883-4A4C-843E-CCEF136DDBD2}" type="parTrans" cxnId="{B3501D1D-BD38-9F4B-944B-AA1984B11F72}">
      <dgm:prSet/>
      <dgm:spPr/>
      <dgm:t>
        <a:bodyPr/>
        <a:lstStyle/>
        <a:p>
          <a:endParaRPr lang="en-US" sz="1600"/>
        </a:p>
      </dgm:t>
    </dgm:pt>
    <dgm:pt modelId="{BA317EBF-CED9-9A4D-A1B4-8505665286D7}" type="sibTrans" cxnId="{B3501D1D-BD38-9F4B-944B-AA1984B11F72}">
      <dgm:prSet/>
      <dgm:spPr/>
      <dgm:t>
        <a:bodyPr/>
        <a:lstStyle/>
        <a:p>
          <a:endParaRPr lang="en-US" sz="1600"/>
        </a:p>
      </dgm:t>
    </dgm:pt>
    <dgm:pt modelId="{58AB1CD8-ECCE-3944-9B66-41AEC01CCDDE}">
      <dgm:prSet phldrT="[Text]" custT="1"/>
      <dgm:spPr/>
      <dgm:t>
        <a:bodyPr/>
        <a:lstStyle/>
        <a:p>
          <a:r>
            <a:rPr lang="en-US" sz="2000" b="1" dirty="0" smtClean="0">
              <a:latin typeface="Lato Black" pitchFamily="34" charset="0"/>
            </a:rPr>
            <a:t>360</a:t>
          </a:r>
          <a:r>
            <a:rPr lang="en-US" sz="2000" b="1" baseline="30000" dirty="0" smtClean="0">
              <a:latin typeface="Lato Black" pitchFamily="34" charset="0"/>
            </a:rPr>
            <a:t>0</a:t>
          </a:r>
          <a:r>
            <a:rPr lang="en-US" sz="2000" b="1" dirty="0" smtClean="0">
              <a:latin typeface="Lato Black" pitchFamily="34" charset="0"/>
            </a:rPr>
            <a:t> tool</a:t>
          </a:r>
          <a:endParaRPr lang="en-US" sz="2000" b="1" dirty="0">
            <a:latin typeface="Lato Black" pitchFamily="34" charset="0"/>
          </a:endParaRPr>
        </a:p>
      </dgm:t>
    </dgm:pt>
    <dgm:pt modelId="{729EE5C2-4968-904A-B70B-D00397E69B38}" type="sibTrans" cxnId="{A76784E0-F4F6-6342-862F-4C32751B0494}">
      <dgm:prSet/>
      <dgm:spPr/>
      <dgm:t>
        <a:bodyPr/>
        <a:lstStyle/>
        <a:p>
          <a:endParaRPr lang="en-US" sz="1600"/>
        </a:p>
      </dgm:t>
    </dgm:pt>
    <dgm:pt modelId="{F9BB7B46-AF73-B14F-8AED-E41E20BE8454}" type="parTrans" cxnId="{A76784E0-F4F6-6342-862F-4C32751B0494}">
      <dgm:prSet/>
      <dgm:spPr/>
      <dgm:t>
        <a:bodyPr/>
        <a:lstStyle/>
        <a:p>
          <a:endParaRPr lang="en-US" sz="1600"/>
        </a:p>
      </dgm:t>
    </dgm:pt>
    <dgm:pt modelId="{C83F18C8-7F2A-3647-982C-DBA942CF8DA0}" type="pres">
      <dgm:prSet presAssocID="{F2BC50FE-B36F-684F-8627-F73026233B80}" presName="diagram" presStyleCnt="0">
        <dgm:presLayoutVars>
          <dgm:chMax val="1"/>
          <dgm:dir/>
          <dgm:animLvl val="ctr"/>
          <dgm:resizeHandles val="exact"/>
        </dgm:presLayoutVars>
      </dgm:prSet>
      <dgm:spPr/>
      <dgm:t>
        <a:bodyPr/>
        <a:lstStyle/>
        <a:p>
          <a:endParaRPr lang="en-US"/>
        </a:p>
      </dgm:t>
    </dgm:pt>
    <dgm:pt modelId="{71906FBC-6F71-AD49-9B41-DEF0B3F44C22}" type="pres">
      <dgm:prSet presAssocID="{F2BC50FE-B36F-684F-8627-F73026233B80}" presName="matrix" presStyleCnt="0"/>
      <dgm:spPr/>
      <dgm:t>
        <a:bodyPr/>
        <a:lstStyle/>
        <a:p>
          <a:endParaRPr lang="en-US"/>
        </a:p>
      </dgm:t>
    </dgm:pt>
    <dgm:pt modelId="{BA6E0A7F-F98B-214C-AD97-E69B0DE87614}" type="pres">
      <dgm:prSet presAssocID="{F2BC50FE-B36F-684F-8627-F73026233B80}" presName="tile1" presStyleLbl="node1" presStyleIdx="0" presStyleCnt="4"/>
      <dgm:spPr/>
      <dgm:t>
        <a:bodyPr/>
        <a:lstStyle/>
        <a:p>
          <a:endParaRPr lang="en-US"/>
        </a:p>
      </dgm:t>
    </dgm:pt>
    <dgm:pt modelId="{091B347D-C5CA-C547-8FA7-AD3A694DE304}" type="pres">
      <dgm:prSet presAssocID="{F2BC50FE-B36F-684F-8627-F73026233B80}" presName="tile1text" presStyleLbl="node1" presStyleIdx="0" presStyleCnt="4">
        <dgm:presLayoutVars>
          <dgm:chMax val="0"/>
          <dgm:chPref val="0"/>
          <dgm:bulletEnabled val="1"/>
        </dgm:presLayoutVars>
      </dgm:prSet>
      <dgm:spPr/>
      <dgm:t>
        <a:bodyPr/>
        <a:lstStyle/>
        <a:p>
          <a:endParaRPr lang="en-US"/>
        </a:p>
      </dgm:t>
    </dgm:pt>
    <dgm:pt modelId="{9F4EE5C8-CBB4-514E-BDE4-F481D8682A14}" type="pres">
      <dgm:prSet presAssocID="{F2BC50FE-B36F-684F-8627-F73026233B80}" presName="tile2" presStyleLbl="node1" presStyleIdx="1" presStyleCnt="4" custLinFactNeighborX="-535" custLinFactNeighborY="2588"/>
      <dgm:spPr/>
      <dgm:t>
        <a:bodyPr/>
        <a:lstStyle/>
        <a:p>
          <a:endParaRPr lang="en-US"/>
        </a:p>
      </dgm:t>
    </dgm:pt>
    <dgm:pt modelId="{4307F556-D3CA-5346-9905-0096F5CCE7D0}" type="pres">
      <dgm:prSet presAssocID="{F2BC50FE-B36F-684F-8627-F73026233B80}" presName="tile2text" presStyleLbl="node1" presStyleIdx="1" presStyleCnt="4">
        <dgm:presLayoutVars>
          <dgm:chMax val="0"/>
          <dgm:chPref val="0"/>
          <dgm:bulletEnabled val="1"/>
        </dgm:presLayoutVars>
      </dgm:prSet>
      <dgm:spPr/>
      <dgm:t>
        <a:bodyPr/>
        <a:lstStyle/>
        <a:p>
          <a:endParaRPr lang="en-US"/>
        </a:p>
      </dgm:t>
    </dgm:pt>
    <dgm:pt modelId="{6A69DCD3-4595-6543-A30C-4A6729D8C687}" type="pres">
      <dgm:prSet presAssocID="{F2BC50FE-B36F-684F-8627-F73026233B80}" presName="tile3" presStyleLbl="node1" presStyleIdx="2" presStyleCnt="4" custLinFactNeighborX="-3821" custLinFactNeighborY="-2877"/>
      <dgm:spPr/>
      <dgm:t>
        <a:bodyPr/>
        <a:lstStyle/>
        <a:p>
          <a:endParaRPr lang="en-US"/>
        </a:p>
      </dgm:t>
    </dgm:pt>
    <dgm:pt modelId="{CE96941C-1AEF-EC46-91E8-0CE48FF539B7}" type="pres">
      <dgm:prSet presAssocID="{F2BC50FE-B36F-684F-8627-F73026233B80}" presName="tile3text" presStyleLbl="node1" presStyleIdx="2" presStyleCnt="4">
        <dgm:presLayoutVars>
          <dgm:chMax val="0"/>
          <dgm:chPref val="0"/>
          <dgm:bulletEnabled val="1"/>
        </dgm:presLayoutVars>
      </dgm:prSet>
      <dgm:spPr/>
      <dgm:t>
        <a:bodyPr/>
        <a:lstStyle/>
        <a:p>
          <a:endParaRPr lang="en-US"/>
        </a:p>
      </dgm:t>
    </dgm:pt>
    <dgm:pt modelId="{4FEB92C5-00AB-8444-81E5-8045556A6784}" type="pres">
      <dgm:prSet presAssocID="{F2BC50FE-B36F-684F-8627-F73026233B80}" presName="tile4" presStyleLbl="node1" presStyleIdx="3" presStyleCnt="4"/>
      <dgm:spPr/>
      <dgm:t>
        <a:bodyPr/>
        <a:lstStyle/>
        <a:p>
          <a:endParaRPr lang="en-US"/>
        </a:p>
      </dgm:t>
    </dgm:pt>
    <dgm:pt modelId="{1FF0A7D7-E83F-F24B-8FC3-F2AFAF6C7578}" type="pres">
      <dgm:prSet presAssocID="{F2BC50FE-B36F-684F-8627-F73026233B80}" presName="tile4text" presStyleLbl="node1" presStyleIdx="3" presStyleCnt="4">
        <dgm:presLayoutVars>
          <dgm:chMax val="0"/>
          <dgm:chPref val="0"/>
          <dgm:bulletEnabled val="1"/>
        </dgm:presLayoutVars>
      </dgm:prSet>
      <dgm:spPr/>
      <dgm:t>
        <a:bodyPr/>
        <a:lstStyle/>
        <a:p>
          <a:endParaRPr lang="en-US"/>
        </a:p>
      </dgm:t>
    </dgm:pt>
    <dgm:pt modelId="{35016B22-BB89-6440-B0FA-31F83B80F96A}" type="pres">
      <dgm:prSet presAssocID="{F2BC50FE-B36F-684F-8627-F73026233B80}" presName="centerTile" presStyleLbl="fgShp" presStyleIdx="0" presStyleCnt="1" custLinFactNeighborX="-18765" custLinFactNeighborY="-21718">
        <dgm:presLayoutVars>
          <dgm:chMax val="0"/>
          <dgm:chPref val="0"/>
        </dgm:presLayoutVars>
      </dgm:prSet>
      <dgm:spPr/>
      <dgm:t>
        <a:bodyPr/>
        <a:lstStyle/>
        <a:p>
          <a:endParaRPr lang="en-US"/>
        </a:p>
      </dgm:t>
    </dgm:pt>
  </dgm:ptLst>
  <dgm:cxnLst>
    <dgm:cxn modelId="{632C5665-C91C-405D-8F10-FF0132836394}" type="presOf" srcId="{F75FF383-26D2-5B43-A01F-1C384CACCF53}" destId="{4307F556-D3CA-5346-9905-0096F5CCE7D0}" srcOrd="1" destOrd="0" presId="urn:microsoft.com/office/officeart/2005/8/layout/matrix1"/>
    <dgm:cxn modelId="{80EE4ABC-EE80-48F2-8291-7BA0977F60B6}" type="presOf" srcId="{BAEEFCE9-F55A-4844-A044-0F02B6B9A1BA}" destId="{CE96941C-1AEF-EC46-91E8-0CE48FF539B7}" srcOrd="1" destOrd="0" presId="urn:microsoft.com/office/officeart/2005/8/layout/matrix1"/>
    <dgm:cxn modelId="{40D3263B-D794-4625-B1CB-3C4B3E034CD6}" type="presOf" srcId="{DC83CFCB-C079-4149-A308-6053251B6375}" destId="{1FF0A7D7-E83F-F24B-8FC3-F2AFAF6C7578}" srcOrd="1" destOrd="0" presId="urn:microsoft.com/office/officeart/2005/8/layout/matrix1"/>
    <dgm:cxn modelId="{B6159ABF-95A2-4479-972B-523C37AC4F17}" type="presOf" srcId="{BAEEFCE9-F55A-4844-A044-0F02B6B9A1BA}" destId="{6A69DCD3-4595-6543-A30C-4A6729D8C687}" srcOrd="0" destOrd="0" presId="urn:microsoft.com/office/officeart/2005/8/layout/matrix1"/>
    <dgm:cxn modelId="{A76784E0-F4F6-6342-862F-4C32751B0494}" srcId="{F2BC50FE-B36F-684F-8627-F73026233B80}" destId="{58AB1CD8-ECCE-3944-9B66-41AEC01CCDDE}" srcOrd="0" destOrd="0" parTransId="{F9BB7B46-AF73-B14F-8AED-E41E20BE8454}" sibTransId="{729EE5C2-4968-904A-B70B-D00397E69B38}"/>
    <dgm:cxn modelId="{41E08DD1-34BE-4314-B00A-EC8B83F8BCF3}" type="presOf" srcId="{42F7885B-B4E8-3F4F-8ADE-4950250028FF}" destId="{091B347D-C5CA-C547-8FA7-AD3A694DE304}" srcOrd="1" destOrd="0" presId="urn:microsoft.com/office/officeart/2005/8/layout/matrix1"/>
    <dgm:cxn modelId="{E21F4D45-F717-3D4E-967E-701F97EA936F}" srcId="{58AB1CD8-ECCE-3944-9B66-41AEC01CCDDE}" destId="{42F7885B-B4E8-3F4F-8ADE-4950250028FF}" srcOrd="0" destOrd="0" parTransId="{A3D8F14C-0976-7F43-A319-611039801A34}" sibTransId="{29B7B1F1-B6E8-3645-B35D-2DA2CFC5F258}"/>
    <dgm:cxn modelId="{3DD25F4C-ECF2-49D4-B90B-1F3C37D36FA1}" type="presOf" srcId="{DC83CFCB-C079-4149-A308-6053251B6375}" destId="{4FEB92C5-00AB-8444-81E5-8045556A6784}" srcOrd="0" destOrd="0" presId="urn:microsoft.com/office/officeart/2005/8/layout/matrix1"/>
    <dgm:cxn modelId="{B3501D1D-BD38-9F4B-944B-AA1984B11F72}" srcId="{58AB1CD8-ECCE-3944-9B66-41AEC01CCDDE}" destId="{DC83CFCB-C079-4149-A308-6053251B6375}" srcOrd="3" destOrd="0" parTransId="{A9E6AC00-6883-4A4C-843E-CCEF136DDBD2}" sibTransId="{BA317EBF-CED9-9A4D-A1B4-8505665286D7}"/>
    <dgm:cxn modelId="{2A4BE5A0-CDCE-4FE9-8B6F-6FB23C21CE0C}" type="presOf" srcId="{58AB1CD8-ECCE-3944-9B66-41AEC01CCDDE}" destId="{35016B22-BB89-6440-B0FA-31F83B80F96A}" srcOrd="0" destOrd="0" presId="urn:microsoft.com/office/officeart/2005/8/layout/matrix1"/>
    <dgm:cxn modelId="{A41810C4-ECE2-4848-8918-0456EDCCEAA5}" srcId="{58AB1CD8-ECCE-3944-9B66-41AEC01CCDDE}" destId="{BAEEFCE9-F55A-4844-A044-0F02B6B9A1BA}" srcOrd="2" destOrd="0" parTransId="{91E764E8-D711-0C49-B8D7-092817416FA0}" sibTransId="{7F873872-F302-EB45-B1F5-8BCAA9B4F8EC}"/>
    <dgm:cxn modelId="{20BCC6DD-26F6-457E-A10C-D35D19232F04}" type="presOf" srcId="{42F7885B-B4E8-3F4F-8ADE-4950250028FF}" destId="{BA6E0A7F-F98B-214C-AD97-E69B0DE87614}" srcOrd="0" destOrd="0" presId="urn:microsoft.com/office/officeart/2005/8/layout/matrix1"/>
    <dgm:cxn modelId="{B035A5E2-F315-7B4A-91B1-A510B9C4B6AD}" srcId="{58AB1CD8-ECCE-3944-9B66-41AEC01CCDDE}" destId="{F75FF383-26D2-5B43-A01F-1C384CACCF53}" srcOrd="1" destOrd="0" parTransId="{A82F79A1-A47D-F34E-BEFB-B3AF7AC5B55D}" sibTransId="{ED1A774C-E0C9-B640-87C7-8C583DD38445}"/>
    <dgm:cxn modelId="{F48C8396-08E6-4F85-BA4C-AB48E60ED085}" type="presOf" srcId="{F2BC50FE-B36F-684F-8627-F73026233B80}" destId="{C83F18C8-7F2A-3647-982C-DBA942CF8DA0}" srcOrd="0" destOrd="0" presId="urn:microsoft.com/office/officeart/2005/8/layout/matrix1"/>
    <dgm:cxn modelId="{137E720A-F86B-43DE-A1E2-4B1FD67CE55C}" type="presOf" srcId="{F75FF383-26D2-5B43-A01F-1C384CACCF53}" destId="{9F4EE5C8-CBB4-514E-BDE4-F481D8682A14}" srcOrd="0" destOrd="0" presId="urn:microsoft.com/office/officeart/2005/8/layout/matrix1"/>
    <dgm:cxn modelId="{530D9B5A-4DB7-4BB3-9DD3-6E97B2B5F231}" type="presParOf" srcId="{C83F18C8-7F2A-3647-982C-DBA942CF8DA0}" destId="{71906FBC-6F71-AD49-9B41-DEF0B3F44C22}" srcOrd="0" destOrd="0" presId="urn:microsoft.com/office/officeart/2005/8/layout/matrix1"/>
    <dgm:cxn modelId="{98A03F20-03C0-4B14-9416-51FEADED64D3}" type="presParOf" srcId="{71906FBC-6F71-AD49-9B41-DEF0B3F44C22}" destId="{BA6E0A7F-F98B-214C-AD97-E69B0DE87614}" srcOrd="0" destOrd="0" presId="urn:microsoft.com/office/officeart/2005/8/layout/matrix1"/>
    <dgm:cxn modelId="{95E696C7-1516-4F2E-9AEB-A67BCB547A70}" type="presParOf" srcId="{71906FBC-6F71-AD49-9B41-DEF0B3F44C22}" destId="{091B347D-C5CA-C547-8FA7-AD3A694DE304}" srcOrd="1" destOrd="0" presId="urn:microsoft.com/office/officeart/2005/8/layout/matrix1"/>
    <dgm:cxn modelId="{30147853-219D-4934-940E-8FC2BCED66EC}" type="presParOf" srcId="{71906FBC-6F71-AD49-9B41-DEF0B3F44C22}" destId="{9F4EE5C8-CBB4-514E-BDE4-F481D8682A14}" srcOrd="2" destOrd="0" presId="urn:microsoft.com/office/officeart/2005/8/layout/matrix1"/>
    <dgm:cxn modelId="{93A51F45-E615-4840-8383-F2AD0A4F4516}" type="presParOf" srcId="{71906FBC-6F71-AD49-9B41-DEF0B3F44C22}" destId="{4307F556-D3CA-5346-9905-0096F5CCE7D0}" srcOrd="3" destOrd="0" presId="urn:microsoft.com/office/officeart/2005/8/layout/matrix1"/>
    <dgm:cxn modelId="{FF828976-0C2B-487D-B939-11B11C372360}" type="presParOf" srcId="{71906FBC-6F71-AD49-9B41-DEF0B3F44C22}" destId="{6A69DCD3-4595-6543-A30C-4A6729D8C687}" srcOrd="4" destOrd="0" presId="urn:microsoft.com/office/officeart/2005/8/layout/matrix1"/>
    <dgm:cxn modelId="{60E5456E-62B3-4F2B-B868-C7081E92791F}" type="presParOf" srcId="{71906FBC-6F71-AD49-9B41-DEF0B3F44C22}" destId="{CE96941C-1AEF-EC46-91E8-0CE48FF539B7}" srcOrd="5" destOrd="0" presId="urn:microsoft.com/office/officeart/2005/8/layout/matrix1"/>
    <dgm:cxn modelId="{9B18B394-CD14-4476-B39A-C009EF313310}" type="presParOf" srcId="{71906FBC-6F71-AD49-9B41-DEF0B3F44C22}" destId="{4FEB92C5-00AB-8444-81E5-8045556A6784}" srcOrd="6" destOrd="0" presId="urn:microsoft.com/office/officeart/2005/8/layout/matrix1"/>
    <dgm:cxn modelId="{055AC8CC-54F7-4EEF-937A-10BC8A0902A7}" type="presParOf" srcId="{71906FBC-6F71-AD49-9B41-DEF0B3F44C22}" destId="{1FF0A7D7-E83F-F24B-8FC3-F2AFAF6C7578}" srcOrd="7" destOrd="0" presId="urn:microsoft.com/office/officeart/2005/8/layout/matrix1"/>
    <dgm:cxn modelId="{E560944C-CBAE-4C15-A41B-6CD1D2C87BA0}" type="presParOf" srcId="{C83F18C8-7F2A-3647-982C-DBA942CF8DA0}" destId="{35016B22-BB89-6440-B0FA-31F83B80F96A}" srcOrd="1" destOrd="0" presId="urn:microsoft.com/office/officeart/2005/8/layout/matrix1"/>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80D62-C000-4BC2-8235-9A2A7500CB43}" type="datetimeFigureOut">
              <a:rPr lang="en-US" smtClean="0"/>
              <a:pPr/>
              <a:t>7/4/2017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DB3CCE-CB47-43A0-AB89-EB6666549CAC}" type="slidenum">
              <a:rPr lang="en-US" smtClean="0"/>
              <a:pPr/>
              <a:t>‹#›</a:t>
            </a:fld>
            <a:endParaRPr lang="en-US"/>
          </a:p>
        </p:txBody>
      </p:sp>
    </p:spTree>
    <p:extLst>
      <p:ext uri="{BB962C8B-B14F-4D97-AF65-F5344CB8AC3E}">
        <p14:creationId xmlns="" xmlns:p14="http://schemas.microsoft.com/office/powerpoint/2010/main" val="2040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Welcome/ greet</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Once they're done, lead a discussion on the 'Sky' vs 'Earth' – as metaphors</a:t>
            </a:r>
            <a:r>
              <a:rPr lang="en-US" sz="1200" kern="1200" baseline="0" dirty="0" smtClean="0">
                <a:solidFill>
                  <a:schemeClr val="tx1"/>
                </a:solidFill>
                <a:latin typeface="+mn-lt"/>
                <a:ea typeface="+mn-ea"/>
                <a:cs typeface="+mn-cs"/>
              </a:rPr>
              <a:t> for Growth Mindset </a:t>
            </a:r>
            <a:r>
              <a:rPr lang="en-US" sz="1200" kern="1200" baseline="0" dirty="0" err="1" smtClean="0">
                <a:solidFill>
                  <a:schemeClr val="tx1"/>
                </a:solidFill>
                <a:latin typeface="+mn-lt"/>
                <a:ea typeface="+mn-ea"/>
                <a:cs typeface="+mn-cs"/>
              </a:rPr>
              <a:t>vs</a:t>
            </a:r>
            <a:r>
              <a:rPr lang="en-US" sz="1200" kern="1200" baseline="0" dirty="0" smtClean="0">
                <a:solidFill>
                  <a:schemeClr val="tx1"/>
                </a:solidFill>
                <a:latin typeface="+mn-lt"/>
                <a:ea typeface="+mn-ea"/>
                <a:cs typeface="+mn-cs"/>
              </a:rPr>
              <a:t> Fixed Mindset</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Facilitator </a:t>
            </a:r>
            <a:r>
              <a:rPr lang="en-US" sz="1200" i="0" kern="1200" baseline="0" dirty="0" smtClean="0">
                <a:solidFill>
                  <a:schemeClr val="tx1"/>
                </a:solidFill>
                <a:latin typeface="+mn-lt"/>
                <a:ea typeface="+mn-ea"/>
                <a:cs typeface="+mn-cs"/>
              </a:rPr>
              <a:t> puts up the scenario and lets the participants do a role play with the given scenarios.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Few guiding questions for</a:t>
            </a:r>
            <a:r>
              <a:rPr lang="en-US" sz="1200" kern="1200" baseline="0" dirty="0" smtClean="0">
                <a:solidFill>
                  <a:schemeClr val="tx1"/>
                </a:solidFill>
                <a:latin typeface="+mn-lt"/>
                <a:ea typeface="+mn-ea"/>
                <a:cs typeface="+mn-cs"/>
              </a:rPr>
              <a:t> engagement: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which is more effective?</a:t>
            </a:r>
          </a:p>
          <a:p>
            <a:r>
              <a:rPr lang="en-US" sz="1200" kern="1200" dirty="0" smtClean="0">
                <a:solidFill>
                  <a:schemeClr val="tx1"/>
                </a:solidFill>
                <a:latin typeface="+mn-lt"/>
                <a:ea typeface="+mn-ea"/>
                <a:cs typeface="+mn-cs"/>
              </a:rPr>
              <a:t>- how did you feel when you did Sky? Earth?</a:t>
            </a:r>
          </a:p>
          <a:p>
            <a:r>
              <a:rPr lang="en-US" sz="1200" kern="1200" dirty="0" smtClean="0">
                <a:solidFill>
                  <a:schemeClr val="tx1"/>
                </a:solidFill>
                <a:latin typeface="+mn-lt"/>
                <a:ea typeface="+mn-ea"/>
                <a:cs typeface="+mn-cs"/>
              </a:rPr>
              <a:t>- why don't we do 'Sky' more often?</a:t>
            </a:r>
          </a:p>
          <a:p>
            <a:r>
              <a:rPr lang="en-US" sz="1200" kern="1200" dirty="0" smtClean="0">
                <a:solidFill>
                  <a:schemeClr val="tx1"/>
                </a:solidFill>
                <a:latin typeface="+mn-lt"/>
                <a:ea typeface="+mn-ea"/>
                <a:cs typeface="+mn-cs"/>
              </a:rPr>
              <a:t>- what are the benefits of a 'Sky' approach, for YOU?</a:t>
            </a:r>
          </a:p>
        </p:txBody>
      </p:sp>
      <p:sp>
        <p:nvSpPr>
          <p:cNvPr id="4" name="Slide Number Placeholder 3"/>
          <p:cNvSpPr>
            <a:spLocks noGrp="1"/>
          </p:cNvSpPr>
          <p:nvPr>
            <p:ph type="sldNum" sz="quarter" idx="10"/>
          </p:nvPr>
        </p:nvSpPr>
        <p:spPr/>
        <p:txBody>
          <a:bodyPr/>
          <a:lstStyle/>
          <a:p>
            <a:fld id="{00DB3CCE-CB47-43A0-AB89-EB6666549CA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16</a:t>
            </a:fld>
            <a:endParaRPr lang="en-US"/>
          </a:p>
        </p:txBody>
      </p:sp>
    </p:spTree>
    <p:extLst>
      <p:ext uri="{BB962C8B-B14F-4D97-AF65-F5344CB8AC3E}">
        <p14:creationId xmlns="" xmlns:p14="http://schemas.microsoft.com/office/powerpoint/2010/main" val="608994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Show the DFC Pakistan video /</a:t>
            </a:r>
            <a:r>
              <a:rPr lang="en-IN" dirty="0" err="1" smtClean="0"/>
              <a:t>Kiran’s</a:t>
            </a:r>
            <a:r>
              <a:rPr lang="en-IN" dirty="0" smtClean="0"/>
              <a:t> video</a:t>
            </a:r>
            <a:r>
              <a:rPr lang="en-IN" baseline="0" dirty="0" smtClean="0"/>
              <a:t> - https://youtu.be/M4u2r3jdG6Y?list=PLOS7LSVwOyfI976pDE3PxtqBQ_FYQAd5r</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19</a:t>
            </a:fld>
            <a:endParaRPr lang="en-US"/>
          </a:p>
        </p:txBody>
      </p:sp>
    </p:spTree>
    <p:extLst>
      <p:ext uri="{BB962C8B-B14F-4D97-AF65-F5344CB8AC3E}">
        <p14:creationId xmlns="" xmlns:p14="http://schemas.microsoft.com/office/powerpoint/2010/main" val="1924774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Before we begin,</a:t>
            </a:r>
            <a:r>
              <a:rPr lang="en-IN" baseline="0" dirty="0" smtClean="0"/>
              <a:t> Ask “ Why do you think feel is important?” Take a few response, then introduce them to why is it important. The 21</a:t>
            </a:r>
            <a:r>
              <a:rPr lang="en-IN" baseline="30000" dirty="0" smtClean="0"/>
              <a:t>st</a:t>
            </a:r>
            <a:r>
              <a:rPr lang="en-IN" baseline="0" dirty="0" smtClean="0"/>
              <a:t> century skills that gets fostered during the process and the value that it helps inculcate.</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Video</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Educators choose a challenge. </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Facilitator</a:t>
            </a:r>
            <a:r>
              <a:rPr lang="en-IN" baseline="0" dirty="0" smtClean="0"/>
              <a:t> says “ Once we have taken up the challenge, we’ll go deeper into it and understand its impact on three levels- First people, Their behaviour and the environment.” Keeping the three questions in mind, operating from the growth mindset, the challenge turns into Opportunity of Change. Here we have to play a role of Detective to uncover the people, behaviour and environment.</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Choose a challenge</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Video - </a:t>
            </a:r>
            <a:r>
              <a:rPr lang="en-US" dirty="0" err="1" smtClean="0"/>
              <a:t>Weebly</a:t>
            </a:r>
            <a:endParaRPr lang="en-US" dirty="0" smtClean="0"/>
          </a:p>
          <a:p>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Facilitator</a:t>
            </a:r>
            <a:r>
              <a:rPr lang="en-IN" baseline="0" dirty="0" smtClean="0"/>
              <a:t> ask them what are the educators expectation of the session. Introduce them to the session objectives.</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Facilitator</a:t>
            </a:r>
            <a:r>
              <a:rPr lang="en-IN" baseline="0" dirty="0" smtClean="0"/>
              <a:t> says “ Once we have taken up the challenge, we </a:t>
            </a:r>
            <a:r>
              <a:rPr lang="en-IN" baseline="0" dirty="0" err="1" smtClean="0"/>
              <a:t>ll</a:t>
            </a:r>
            <a:r>
              <a:rPr lang="en-IN" baseline="0" dirty="0" smtClean="0"/>
              <a:t> go deeper into it and understand its impact on three levels- First people, Their behaviour and the environment.” Keeping the three questions in mind, operating from the growth mindset, the challenge turns into </a:t>
            </a:r>
            <a:r>
              <a:rPr lang="en-IN" b="1" baseline="0" dirty="0" smtClean="0"/>
              <a:t>Opportunity of Change</a:t>
            </a:r>
            <a:r>
              <a:rPr lang="en-IN" baseline="0" dirty="0" smtClean="0"/>
              <a:t>. Here we have to play a role of Detective to uncover the people, behaviour and environment.</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33</a:t>
            </a:fld>
            <a:endParaRPr lang="en-US"/>
          </a:p>
        </p:txBody>
      </p:sp>
    </p:spTree>
    <p:extLst>
      <p:ext uri="{BB962C8B-B14F-4D97-AF65-F5344CB8AC3E}">
        <p14:creationId xmlns="" xmlns:p14="http://schemas.microsoft.com/office/powerpoint/2010/main" val="822826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Video – </a:t>
            </a:r>
            <a:r>
              <a:rPr lang="en-US" dirty="0" err="1" smtClean="0"/>
              <a:t>weebly</a:t>
            </a:r>
            <a:r>
              <a:rPr lang="en-US" dirty="0" smtClean="0"/>
              <a:t> link</a:t>
            </a:r>
          </a:p>
          <a:p>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Now that we have identified</a:t>
            </a:r>
            <a:r>
              <a:rPr lang="en-IN" baseline="0" dirty="0" smtClean="0"/>
              <a:t> our people involved ,their behaviour and the environment. It is time to be a reporter and dig deeper to understand the situation better, hence talking to people becomes a very crucial step. Keeping the factual questions in mind, Here we‘ll be focusing more on the exploratory questions. </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35</a:t>
            </a:fld>
            <a:endParaRPr lang="en-US"/>
          </a:p>
        </p:txBody>
      </p:sp>
    </p:spTree>
    <p:extLst>
      <p:ext uri="{BB962C8B-B14F-4D97-AF65-F5344CB8AC3E}">
        <p14:creationId xmlns="" xmlns:p14="http://schemas.microsoft.com/office/powerpoint/2010/main" val="1596690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Now that we have identified</a:t>
            </a:r>
            <a:r>
              <a:rPr lang="en-IN" baseline="0" dirty="0" smtClean="0"/>
              <a:t> our people involved ,their behaviour and the environment. It is time to be a reporter and dig deeper to understand the situation better, hence talking to people becomes a very crucial step. Keeping the factual questions in mind, Here we ‘</a:t>
            </a:r>
            <a:r>
              <a:rPr lang="en-IN" baseline="0" dirty="0" err="1" smtClean="0"/>
              <a:t>ll</a:t>
            </a:r>
            <a:r>
              <a:rPr lang="en-IN" baseline="0" dirty="0" smtClean="0"/>
              <a:t> be focusing more on the exploratory questions. </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36</a:t>
            </a:fld>
            <a:endParaRPr lang="en-US"/>
          </a:p>
        </p:txBody>
      </p:sp>
    </p:spTree>
    <p:extLst>
      <p:ext uri="{BB962C8B-B14F-4D97-AF65-F5344CB8AC3E}">
        <p14:creationId xmlns="" xmlns:p14="http://schemas.microsoft.com/office/powerpoint/2010/main" val="1596690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Each group shares the root cause and how would like to address it.</a:t>
            </a:r>
          </a:p>
          <a:p>
            <a:r>
              <a:rPr lang="en-IN" sz="1200" kern="1200" dirty="0" smtClean="0">
                <a:solidFill>
                  <a:schemeClr val="tx1"/>
                </a:solidFill>
                <a:latin typeface="+mn-lt"/>
                <a:ea typeface="+mn-ea"/>
                <a:cs typeface="+mn-cs"/>
              </a:rPr>
              <a:t>“Wrapping up”</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Facilitator closes the loop by</a:t>
            </a:r>
            <a:r>
              <a:rPr lang="en-US" sz="1200" kern="1200" baseline="0" dirty="0" smtClean="0">
                <a:solidFill>
                  <a:schemeClr val="tx1"/>
                </a:solidFill>
                <a:latin typeface="+mn-lt"/>
                <a:ea typeface="+mn-ea"/>
                <a:cs typeface="+mn-cs"/>
              </a:rPr>
              <a:t> saying “I</a:t>
            </a:r>
            <a:r>
              <a:rPr lang="en-US" sz="1200" kern="1200" dirty="0" smtClean="0">
                <a:solidFill>
                  <a:schemeClr val="tx1"/>
                </a:solidFill>
                <a:latin typeface="+mn-lt"/>
                <a:ea typeface="+mn-ea"/>
                <a:cs typeface="+mn-cs"/>
              </a:rPr>
              <a:t>t is important to take a pause before we start thinking of solutions because we often end up solving the wrong problem. Talking to people involved in the situation and observing allows to understand the root cause of the problem. And then we jump to solutions. “</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Each group shares the root cause and how would like to address it.</a:t>
            </a:r>
          </a:p>
          <a:p>
            <a:r>
              <a:rPr lang="en-IN" sz="1200" kern="1200" dirty="0" smtClean="0">
                <a:solidFill>
                  <a:schemeClr val="tx1"/>
                </a:solidFill>
                <a:latin typeface="+mn-lt"/>
                <a:ea typeface="+mn-ea"/>
                <a:cs typeface="+mn-cs"/>
              </a:rPr>
              <a:t>“Wrapping up”</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Facilitator closes the loop by</a:t>
            </a:r>
            <a:r>
              <a:rPr lang="en-US" sz="1200" kern="1200" baseline="0" dirty="0" smtClean="0">
                <a:solidFill>
                  <a:schemeClr val="tx1"/>
                </a:solidFill>
                <a:latin typeface="+mn-lt"/>
                <a:ea typeface="+mn-ea"/>
                <a:cs typeface="+mn-cs"/>
              </a:rPr>
              <a:t> saying “I</a:t>
            </a:r>
            <a:r>
              <a:rPr lang="en-US" sz="1200" kern="1200" dirty="0" smtClean="0">
                <a:solidFill>
                  <a:schemeClr val="tx1"/>
                </a:solidFill>
                <a:latin typeface="+mn-lt"/>
                <a:ea typeface="+mn-ea"/>
                <a:cs typeface="+mn-cs"/>
              </a:rPr>
              <a:t>t is important to take a pause before we start thinking of solutions because we often end up solving the wrong problem. Talking to people involved in the situation and observing allows to understand the root cause of the problem. And then we jump to solutions. “</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Facilitator</a:t>
            </a:r>
            <a:r>
              <a:rPr lang="en-IN" baseline="0" dirty="0" smtClean="0"/>
              <a:t> ask them what are the educators expectation of the session. Introduce them to the session objectives.</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Introduce the activity in groups. Facilitator announces that every </a:t>
            </a:r>
            <a:r>
              <a:rPr lang="en-US" sz="1200" kern="1200" dirty="0" smtClean="0">
                <a:solidFill>
                  <a:schemeClr val="tx1"/>
                </a:solidFill>
                <a:latin typeface="+mn-lt"/>
                <a:ea typeface="+mn-ea"/>
                <a:cs typeface="+mn-cs"/>
              </a:rPr>
              <a:t>pair is given a situation and they have to ask what their partner thinks about it. </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the first case, everyone is asked to say NO to whatever their partner is saying</a:t>
            </a:r>
            <a:r>
              <a:rPr lang="en-IN" baseline="0" dirty="0" smtClean="0"/>
              <a:t>. </a:t>
            </a:r>
          </a:p>
          <a:p>
            <a:r>
              <a:rPr lang="en-IN" baseline="0" dirty="0" smtClean="0"/>
              <a:t>For </a:t>
            </a:r>
            <a:r>
              <a:rPr lang="en-IN" baseline="0" dirty="0" err="1" smtClean="0"/>
              <a:t>eg</a:t>
            </a:r>
            <a:r>
              <a:rPr lang="en-IN" baseline="0" dirty="0" smtClean="0"/>
              <a:t> :</a:t>
            </a:r>
            <a:r>
              <a:rPr lang="en-US" sz="1200" kern="1200" dirty="0" smtClean="0">
                <a:solidFill>
                  <a:schemeClr val="tx1"/>
                </a:solidFill>
                <a:latin typeface="+mn-lt"/>
                <a:ea typeface="+mn-ea"/>
                <a:cs typeface="+mn-cs"/>
              </a:rPr>
              <a:t>Person 1: Let us go for a movie</a:t>
            </a:r>
          </a:p>
          <a:p>
            <a:r>
              <a:rPr lang="en-US" sz="1200" kern="1200" dirty="0" smtClean="0">
                <a:solidFill>
                  <a:schemeClr val="tx1"/>
                </a:solidFill>
                <a:latin typeface="+mn-lt"/>
                <a:ea typeface="+mn-ea"/>
                <a:cs typeface="+mn-cs"/>
              </a:rPr>
              <a:t>Person 2: NO</a:t>
            </a:r>
          </a:p>
          <a:p>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Introduce the activity in groups. Facilitator announces that every </a:t>
            </a:r>
            <a:r>
              <a:rPr lang="en-US" sz="1200" kern="1200" dirty="0" smtClean="0">
                <a:solidFill>
                  <a:schemeClr val="tx1"/>
                </a:solidFill>
                <a:latin typeface="+mn-lt"/>
                <a:ea typeface="+mn-ea"/>
                <a:cs typeface="+mn-cs"/>
              </a:rPr>
              <a:t>pair is given a situation and they have to ask what their partner thinks about it. </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Let</a:t>
            </a:r>
            <a:r>
              <a:rPr lang="en-IN" baseline="0" dirty="0" smtClean="0"/>
              <a:t> the educators share their insights on the activity. </a:t>
            </a:r>
          </a:p>
          <a:p>
            <a:r>
              <a:rPr lang="en-IN" sz="1200" kern="1200" baseline="0" dirty="0" smtClean="0">
                <a:solidFill>
                  <a:schemeClr val="tx1"/>
                </a:solidFill>
                <a:latin typeface="+mn-lt"/>
                <a:ea typeface="+mn-ea"/>
                <a:cs typeface="+mn-cs"/>
              </a:rPr>
              <a:t>Ask questions : H</a:t>
            </a:r>
            <a:r>
              <a:rPr lang="en-US" sz="1200" kern="1200" dirty="0" err="1" smtClean="0">
                <a:solidFill>
                  <a:schemeClr val="tx1"/>
                </a:solidFill>
                <a:latin typeface="+mn-lt"/>
                <a:ea typeface="+mn-ea"/>
                <a:cs typeface="+mn-cs"/>
              </a:rPr>
              <a:t>ow</a:t>
            </a:r>
            <a:r>
              <a:rPr lang="en-US" sz="1200" kern="1200" dirty="0" smtClean="0">
                <a:solidFill>
                  <a:schemeClr val="tx1"/>
                </a:solidFill>
                <a:latin typeface="+mn-lt"/>
                <a:ea typeface="+mn-ea"/>
                <a:cs typeface="+mn-cs"/>
              </a:rPr>
              <a:t> they felt when their partner said NO. Ask them what is the difference between saying BUT in every situation? What does it lead to? How does saying AND help collaboration.</a:t>
            </a:r>
            <a:endParaRPr lang="en-IN" baseline="0" dirty="0" smtClean="0"/>
          </a:p>
          <a:p>
            <a:r>
              <a:rPr lang="en-IN" dirty="0" smtClean="0"/>
              <a:t>Close the loop by saying “how </a:t>
            </a:r>
            <a:r>
              <a:rPr lang="en-US" sz="1200" kern="1200" dirty="0" smtClean="0">
                <a:solidFill>
                  <a:schemeClr val="tx1"/>
                </a:solidFill>
                <a:latin typeface="+mn-lt"/>
                <a:ea typeface="+mn-ea"/>
                <a:cs typeface="+mn-cs"/>
              </a:rPr>
              <a:t>the importance of being open to new ideas and being optimistic and saying AND instead of BUT.”</a:t>
            </a:r>
          </a:p>
          <a:p>
            <a:endParaRPr lang="en-IN"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Ask teachers to list down all the words that come to their mind when</a:t>
            </a:r>
            <a:r>
              <a:rPr lang="en-US" baseline="0" dirty="0" smtClean="0"/>
              <a:t> they think / see SKY</a:t>
            </a:r>
          </a:p>
          <a:p>
            <a:r>
              <a:rPr lang="en-US" baseline="0" dirty="0" err="1" smtClean="0"/>
              <a:t>Eg</a:t>
            </a:r>
            <a:r>
              <a:rPr lang="en-US" baseline="0" dirty="0" smtClean="0"/>
              <a:t>: blue, high, sun, planets, moon, clouds, vast, open… </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Look at the word EARTH as</a:t>
            </a:r>
            <a:r>
              <a:rPr lang="en-US" baseline="0" dirty="0" smtClean="0"/>
              <a:t> a contrast for SKY and list down the words that come to your mind.</a:t>
            </a:r>
          </a:p>
          <a:p>
            <a:endParaRPr lang="en-US" baseline="0" dirty="0" smtClean="0"/>
          </a:p>
          <a:p>
            <a:r>
              <a:rPr lang="en-US" baseline="0" dirty="0" smtClean="0"/>
              <a:t>For </a:t>
            </a:r>
            <a:r>
              <a:rPr lang="en-US" baseline="0" dirty="0" err="1" smtClean="0"/>
              <a:t>eg</a:t>
            </a:r>
            <a:r>
              <a:rPr lang="en-US" baseline="0" dirty="0" smtClean="0"/>
              <a:t>. Round, sphere, green, small, below, fixed in size, pollution etc…</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86AF3A-02C4-43E3-9DDE-AFA6DA7CDD23}" type="datetimeFigureOut">
              <a:rPr lang="en-US" smtClean="0"/>
              <a:pPr/>
              <a:t>7/4/2017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6AF3A-02C4-43E3-9DDE-AFA6DA7CDD23}" type="datetimeFigureOut">
              <a:rPr lang="en-US" smtClean="0"/>
              <a:pPr/>
              <a:t>7/4/2017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6AF3A-02C4-43E3-9DDE-AFA6DA7CDD23}" type="datetimeFigureOut">
              <a:rPr lang="en-US" smtClean="0"/>
              <a:pPr/>
              <a:t>7/4/2017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標題投影片">
    <p:spTree>
      <p:nvGrpSpPr>
        <p:cNvPr id="1" name=""/>
        <p:cNvGrpSpPr/>
        <p:nvPr/>
      </p:nvGrpSpPr>
      <p:grpSpPr>
        <a:xfrm>
          <a:off x="0" y="0"/>
          <a:ext cx="0" cy="0"/>
          <a:chOff x="0" y="0"/>
          <a:chExt cx="0" cy="0"/>
        </a:xfrm>
      </p:grpSpPr>
      <p:sp>
        <p:nvSpPr>
          <p:cNvPr id="6" name="Shape 6"/>
          <p:cNvSpPr>
            <a:spLocks noGrp="1"/>
          </p:cNvSpPr>
          <p:nvPr>
            <p:ph type="title"/>
          </p:nvPr>
        </p:nvSpPr>
        <p:spPr>
          <a:xfrm>
            <a:off x="685800" y="1383508"/>
            <a:ext cx="7772400" cy="1531143"/>
          </a:xfrm>
          <a:prstGeom prst="rect">
            <a:avLst/>
          </a:prstGeom>
        </p:spPr>
        <p:txBody>
          <a:bodyPr/>
          <a:lstStyle/>
          <a:p>
            <a:pPr lvl="0">
              <a:defRPr sz="1800">
                <a:solidFill>
                  <a:srgbClr val="000000"/>
                </a:solidFill>
              </a:defRPr>
            </a:pPr>
            <a:r>
              <a:rPr sz="4400">
                <a:solidFill>
                  <a:srgbClr val="FFFFFF"/>
                </a:solidFill>
              </a:rPr>
              <a:t>按一下以編輯母片標題樣式</a:t>
            </a:r>
          </a:p>
        </p:txBody>
      </p:sp>
      <p:sp>
        <p:nvSpPr>
          <p:cNvPr id="7" name="Shape 7"/>
          <p:cNvSpPr>
            <a:spLocks noGrp="1"/>
          </p:cNvSpPr>
          <p:nvPr>
            <p:ph type="body" idx="1"/>
          </p:nvPr>
        </p:nvSpPr>
        <p:spPr>
          <a:xfrm>
            <a:off x="1371600" y="2914650"/>
            <a:ext cx="6400800" cy="2228850"/>
          </a:xfrm>
          <a:prstGeom prst="rect">
            <a:avLst/>
          </a:prstGeom>
        </p:spPr>
        <p:txBody>
          <a:bodyPr/>
          <a:lstStyle>
            <a:lvl1pPr marL="0" indent="0" algn="ctr">
              <a:buSzTx/>
              <a:buFontTx/>
              <a:buNone/>
            </a:lvl1pPr>
          </a:lstStyle>
          <a:p>
            <a:pPr lvl="0">
              <a:defRPr sz="1800">
                <a:solidFill>
                  <a:srgbClr val="000000"/>
                </a:solidFill>
              </a:defRPr>
            </a:pPr>
            <a:r>
              <a:rPr sz="3200">
                <a:solidFill>
                  <a:srgbClr val="FFFFFF"/>
                </a:solidFill>
              </a:rPr>
              <a:t>按一下以編輯母片子標題樣式</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6AF3A-02C4-43E3-9DDE-AFA6DA7CDD23}" type="datetimeFigureOut">
              <a:rPr lang="en-US" smtClean="0"/>
              <a:pPr/>
              <a:t>7/4/2017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86AF3A-02C4-43E3-9DDE-AFA6DA7CDD23}" type="datetimeFigureOut">
              <a:rPr lang="en-US" smtClean="0"/>
              <a:pPr/>
              <a:t>7/4/2017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86AF3A-02C4-43E3-9DDE-AFA6DA7CDD23}" type="datetimeFigureOut">
              <a:rPr lang="en-US" smtClean="0"/>
              <a:pPr/>
              <a:t>7/4/2017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86AF3A-02C4-43E3-9DDE-AFA6DA7CDD23}" type="datetimeFigureOut">
              <a:rPr lang="en-US" smtClean="0"/>
              <a:pPr/>
              <a:t>7/4/2017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86AF3A-02C4-43E3-9DDE-AFA6DA7CDD23}" type="datetimeFigureOut">
              <a:rPr lang="en-US" smtClean="0"/>
              <a:pPr/>
              <a:t>7/4/2017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6AF3A-02C4-43E3-9DDE-AFA6DA7CDD23}" type="datetimeFigureOut">
              <a:rPr lang="en-US" smtClean="0"/>
              <a:pPr/>
              <a:t>7/4/2017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6AF3A-02C4-43E3-9DDE-AFA6DA7CDD23}" type="datetimeFigureOut">
              <a:rPr lang="en-US" smtClean="0"/>
              <a:pPr/>
              <a:t>7/4/2017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6AF3A-02C4-43E3-9DDE-AFA6DA7CDD23}" type="datetimeFigureOut">
              <a:rPr lang="en-US" smtClean="0"/>
              <a:pPr/>
              <a:t>7/4/2017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86AF3A-02C4-43E3-9DDE-AFA6DA7CDD23}" type="datetimeFigureOut">
              <a:rPr lang="en-US" smtClean="0"/>
              <a:pPr/>
              <a:t>7/4/2017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4CF1D95-8A80-4253-BA1F-688E20F12A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9.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sp>
        <p:nvSpPr>
          <p:cNvPr id="7" name="Content Placeholder 2"/>
          <p:cNvSpPr txBox="1">
            <a:spLocks/>
          </p:cNvSpPr>
          <p:nvPr/>
        </p:nvSpPr>
        <p:spPr>
          <a:xfrm>
            <a:off x="467544" y="1322766"/>
            <a:ext cx="8229600" cy="17496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endParaRPr lang="en-US" dirty="0" smtClean="0"/>
          </a:p>
          <a:p>
            <a:pPr>
              <a:buFont typeface="Arial"/>
              <a:buNone/>
            </a:pPr>
            <a:r>
              <a:rPr lang="en-US" dirty="0" smtClean="0"/>
              <a:t>	</a:t>
            </a:r>
            <a:endParaRPr lang="en-US" dirty="0"/>
          </a:p>
        </p:txBody>
      </p:sp>
      <p:sp>
        <p:nvSpPr>
          <p:cNvPr id="11" name="TextBox 10"/>
          <p:cNvSpPr txBox="1"/>
          <p:nvPr/>
        </p:nvSpPr>
        <p:spPr>
          <a:xfrm>
            <a:off x="228600" y="133350"/>
            <a:ext cx="6858048" cy="1200329"/>
          </a:xfrm>
          <a:prstGeom prst="rect">
            <a:avLst/>
          </a:prstGeom>
          <a:noFill/>
        </p:spPr>
        <p:txBody>
          <a:bodyPr wrap="square" rtlCol="0">
            <a:spAutoFit/>
          </a:bodyPr>
          <a:lstStyle/>
          <a:p>
            <a:r>
              <a:rPr lang="en-US" sz="4400" b="1" dirty="0" smtClean="0">
                <a:solidFill>
                  <a:schemeClr val="bg1"/>
                </a:solidFill>
                <a:latin typeface="Lato Black"/>
                <a:cs typeface="Lato Black"/>
              </a:rPr>
              <a:t>Design Thinking Guide</a:t>
            </a:r>
            <a:r>
              <a:rPr lang="en-US" sz="2800" b="1" dirty="0" smtClean="0">
                <a:latin typeface="Lato Black"/>
                <a:cs typeface="Lato Black"/>
              </a:rPr>
              <a:t> </a:t>
            </a:r>
          </a:p>
          <a:p>
            <a:r>
              <a:rPr lang="en-US" sz="2800" b="1" dirty="0" smtClean="0">
                <a:latin typeface="Lato Black"/>
                <a:cs typeface="Lato Black"/>
              </a:rPr>
              <a:t>for Schools</a:t>
            </a:r>
            <a:endParaRPr lang="en-US" sz="1600" b="1" dirty="0"/>
          </a:p>
        </p:txBody>
      </p:sp>
      <p:pic>
        <p:nvPicPr>
          <p:cNvPr id="6" name="Picture 5" descr="DFC LOGO 2014.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772400" y="195487"/>
            <a:ext cx="1101688" cy="561080"/>
          </a:xfrm>
          <a:prstGeom prst="rect">
            <a:avLst/>
          </a:prstGeom>
        </p:spPr>
      </p:pic>
      <p:pic>
        <p:nvPicPr>
          <p:cNvPr id="9" name="Picture 8" descr="1.png"/>
          <p:cNvPicPr>
            <a:picLocks noChangeAspect="1"/>
          </p:cNvPicPr>
          <p:nvPr/>
        </p:nvPicPr>
        <p:blipFill>
          <a:blip r:embed="rId5" cstate="print"/>
          <a:stretch>
            <a:fillRect/>
          </a:stretch>
        </p:blipFill>
        <p:spPr>
          <a:xfrm>
            <a:off x="3786515" y="1055910"/>
            <a:ext cx="5057142" cy="3507854"/>
          </a:xfrm>
          <a:prstGeom prst="rect">
            <a:avLst/>
          </a:prstGeom>
        </p:spPr>
      </p:pic>
      <p:sp>
        <p:nvSpPr>
          <p:cNvPr id="10" name="Rectangle 9"/>
          <p:cNvSpPr/>
          <p:nvPr/>
        </p:nvSpPr>
        <p:spPr>
          <a:xfrm>
            <a:off x="152400" y="3486150"/>
            <a:ext cx="3810000" cy="1077218"/>
          </a:xfrm>
          <a:prstGeom prst="rect">
            <a:avLst/>
          </a:prstGeom>
        </p:spPr>
        <p:txBody>
          <a:bodyPr wrap="square">
            <a:spAutoFit/>
          </a:bodyPr>
          <a:lstStyle/>
          <a:p>
            <a:r>
              <a:rPr lang="en-US" sz="2000" b="1" dirty="0" smtClean="0">
                <a:latin typeface="Lato Black"/>
                <a:cs typeface="Lato Black"/>
              </a:rPr>
              <a:t>A structured approach to</a:t>
            </a:r>
          </a:p>
          <a:p>
            <a:r>
              <a:rPr lang="en-US" sz="2400" b="1" dirty="0" smtClean="0">
                <a:solidFill>
                  <a:schemeClr val="bg1"/>
                </a:solidFill>
                <a:latin typeface="Lato Black"/>
                <a:cs typeface="Lato Black"/>
              </a:rPr>
              <a:t>teaching</a:t>
            </a:r>
            <a:r>
              <a:rPr lang="en-US" sz="2000" b="1" dirty="0" smtClean="0">
                <a:latin typeface="Lato Black"/>
                <a:cs typeface="Lato Black"/>
              </a:rPr>
              <a:t> and </a:t>
            </a:r>
            <a:r>
              <a:rPr lang="en-US" sz="2400" b="1" dirty="0" smtClean="0">
                <a:solidFill>
                  <a:schemeClr val="bg1"/>
                </a:solidFill>
                <a:latin typeface="Lato Black"/>
                <a:cs typeface="Lato Black"/>
              </a:rPr>
              <a:t>assessing </a:t>
            </a:r>
          </a:p>
          <a:p>
            <a:r>
              <a:rPr lang="en-US" sz="2000" b="1" dirty="0" smtClean="0">
                <a:latin typeface="Lato Black"/>
                <a:cs typeface="Lato Black"/>
              </a:rPr>
              <a:t>the 21st century skills</a:t>
            </a:r>
            <a:endParaRPr lang="en-US" sz="2000" b="1" dirty="0">
              <a:latin typeface="Lato Black"/>
              <a:cs typeface="Lato Black"/>
            </a:endParaRPr>
          </a:p>
        </p:txBody>
      </p:sp>
    </p:spTree>
    <p:extLst>
      <p:ext uri="{BB962C8B-B14F-4D97-AF65-F5344CB8AC3E}">
        <p14:creationId xmlns="" xmlns:p14="http://schemas.microsoft.com/office/powerpoint/2010/main" val="1937117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sp>
        <p:nvSpPr>
          <p:cNvPr id="6" name="Title 1"/>
          <p:cNvSpPr>
            <a:spLocks noGrp="1"/>
          </p:cNvSpPr>
          <p:nvPr>
            <p:ph type="title"/>
          </p:nvPr>
        </p:nvSpPr>
        <p:spPr>
          <a:xfrm>
            <a:off x="228600" y="-19050"/>
            <a:ext cx="8229600" cy="857250"/>
          </a:xfrm>
        </p:spPr>
        <p:txBody>
          <a:bodyPr/>
          <a:lstStyle/>
          <a:p>
            <a:r>
              <a:rPr lang="en-IN" b="1" dirty="0" smtClean="0">
                <a:solidFill>
                  <a:schemeClr val="bg1"/>
                </a:solidFill>
                <a:latin typeface="Lato Black"/>
              </a:rPr>
              <a:t>Growth Mindset</a:t>
            </a:r>
            <a:endParaRPr lang="en-US" b="1" dirty="0">
              <a:solidFill>
                <a:schemeClr val="bg1"/>
              </a:solidFill>
              <a:latin typeface="Lato Black"/>
            </a:endParaRPr>
          </a:p>
        </p:txBody>
      </p:sp>
      <p:sp>
        <p:nvSpPr>
          <p:cNvPr id="7" name="Content Placeholder 2"/>
          <p:cNvSpPr txBox="1">
            <a:spLocks/>
          </p:cNvSpPr>
          <p:nvPr/>
        </p:nvSpPr>
        <p:spPr>
          <a:xfrm>
            <a:off x="428596" y="1214428"/>
            <a:ext cx="8229600" cy="33843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Arial"/>
              <a:buNone/>
            </a:pPr>
            <a:endParaRPr lang="en-US" sz="2000" dirty="0" smtClean="0">
              <a:latin typeface="Lato" pitchFamily="34" charset="0"/>
            </a:endParaRPr>
          </a:p>
          <a:p>
            <a:pPr algn="just"/>
            <a:endParaRPr lang="en-US" sz="2000" dirty="0" smtClean="0">
              <a:latin typeface="Lato" pitchFamily="34" charset="0"/>
            </a:endParaRPr>
          </a:p>
          <a:p>
            <a:pPr algn="just">
              <a:buFont typeface="Arial"/>
              <a:buNone/>
            </a:pPr>
            <a:r>
              <a:rPr lang="en-US" sz="2000" dirty="0" smtClean="0">
                <a:latin typeface="Lato" pitchFamily="34" charset="0"/>
              </a:rPr>
              <a:t>	</a:t>
            </a:r>
            <a:endParaRPr lang="en-US" sz="2000" dirty="0">
              <a:latin typeface="Lato" pitchFamily="34" charset="0"/>
            </a:endParaRPr>
          </a:p>
        </p:txBody>
      </p:sp>
      <p:pic>
        <p:nvPicPr>
          <p:cNvPr id="9" name="Picture 8" descr="DFC LOGO 2014.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
        <p:nvSpPr>
          <p:cNvPr id="10" name="Title 1"/>
          <p:cNvSpPr txBox="1">
            <a:spLocks/>
          </p:cNvSpPr>
          <p:nvPr/>
        </p:nvSpPr>
        <p:spPr>
          <a:xfrm>
            <a:off x="457200" y="819150"/>
            <a:ext cx="8305800" cy="43434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400" b="0" u="sng" strike="noStrike" kern="1200" cap="none" spc="0" normalizeH="0" baseline="0" noProof="0" dirty="0" smtClean="0">
              <a:ln>
                <a:noFill/>
              </a:ln>
              <a:solidFill>
                <a:schemeClr val="tx1"/>
              </a:solidFill>
              <a:effectLst/>
              <a:uLnTx/>
              <a:uFillTx/>
              <a:latin typeface="Lato Black"/>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sz="2400" u="sng" dirty="0" smtClean="0">
              <a:latin typeface="Lato Black"/>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000" b="1" u="sng" strike="noStrike" kern="1200" cap="none" spc="0" normalizeH="0" baseline="0" noProof="0" dirty="0" smtClean="0">
              <a:ln>
                <a:noFill/>
              </a:ln>
              <a:solidFill>
                <a:schemeClr val="bg1"/>
              </a:solidFill>
              <a:effectLst/>
              <a:uLnTx/>
              <a:uFillTx/>
              <a:latin typeface="Lato Black"/>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1" u="sng" strike="noStrike" kern="1200" cap="none" spc="0" normalizeH="0" baseline="0" noProof="0" dirty="0" smtClean="0">
                <a:ln>
                  <a:noFill/>
                </a:ln>
                <a:solidFill>
                  <a:schemeClr val="bg1"/>
                </a:solidFill>
                <a:effectLst/>
                <a:uLnTx/>
                <a:uFillTx/>
                <a:latin typeface="Lato Black"/>
                <a:ea typeface="+mj-ea"/>
                <a:cs typeface="+mj-cs"/>
              </a:rPr>
              <a:t>Scenario 1</a:t>
            </a:r>
            <a:r>
              <a:rPr kumimoji="0" lang="en-US" sz="2000" b="0" u="none" strike="noStrike" kern="1200" cap="none" spc="0" normalizeH="0" baseline="0" noProof="0" dirty="0" smtClean="0">
                <a:ln>
                  <a:noFill/>
                </a:ln>
                <a:solidFill>
                  <a:schemeClr val="tx1"/>
                </a:solidFill>
                <a:effectLst/>
                <a:uLnTx/>
                <a:uFillTx/>
                <a:latin typeface="Lato Black"/>
                <a:ea typeface="+mj-ea"/>
                <a:cs typeface="+mj-cs"/>
              </a:rPr>
              <a:t>: A child in the school bus is getting into a lot of trouble with other children. His mother comes an</a:t>
            </a:r>
            <a:r>
              <a:rPr lang="en-US" sz="2000" baseline="0" dirty="0" smtClean="0">
                <a:latin typeface="Lato Black"/>
                <a:ea typeface="+mj-ea"/>
                <a:cs typeface="+mj-cs"/>
              </a:rPr>
              <a:t>d</a:t>
            </a:r>
            <a:r>
              <a:rPr lang="en-US" sz="2000" dirty="0" smtClean="0">
                <a:latin typeface="Lato Black"/>
                <a:ea typeface="+mj-ea"/>
                <a:cs typeface="+mj-cs"/>
              </a:rPr>
              <a:t> complains to you. How will someone react with a growth mindset and how will someone with a fixed mindset will react? </a:t>
            </a:r>
          </a:p>
          <a:p>
            <a:pPr marL="0" marR="0" lvl="0" indent="0" defTabSz="914400" rtl="0" eaLnBrk="1" fontAlgn="auto" latinLnBrk="0" hangingPunct="1">
              <a:lnSpc>
                <a:spcPct val="100000"/>
              </a:lnSpc>
              <a:spcBef>
                <a:spcPct val="0"/>
              </a:spcBef>
              <a:spcAft>
                <a:spcPts val="0"/>
              </a:spcAft>
              <a:buClrTx/>
              <a:buSzTx/>
              <a:buFontTx/>
              <a:buNone/>
              <a:tabLst/>
              <a:defRPr/>
            </a:pPr>
            <a:endParaRPr lang="en-US" sz="2000" u="sng" dirty="0" smtClean="0">
              <a:latin typeface="Lato Black"/>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2000" b="1" u="sng" dirty="0" smtClean="0">
                <a:solidFill>
                  <a:schemeClr val="bg1"/>
                </a:solidFill>
                <a:latin typeface="Lato Black"/>
                <a:ea typeface="+mj-ea"/>
                <a:cs typeface="+mj-cs"/>
              </a:rPr>
              <a:t>Scenario 2</a:t>
            </a:r>
            <a:r>
              <a:rPr lang="en-US" sz="2000" dirty="0" smtClean="0">
                <a:latin typeface="Lato Black"/>
                <a:ea typeface="+mj-ea"/>
                <a:cs typeface="+mj-cs"/>
              </a:rPr>
              <a:t>: School is over and you are about to leave. A colleague calls you who has already left. She left some papers at school and does not remember where she kept them. She is asking for help. How will a person with growth mindset and fixed mindset react in this situation?</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mj-lt"/>
                <a:ea typeface="+mj-ea"/>
                <a:cs typeface="+mj-cs"/>
              </a:rPr>
              <a:t/>
            </a:r>
            <a:br>
              <a:rPr kumimoji="0" lang="en-US" sz="2800" b="0" i="1" u="none" strike="noStrike" kern="1200" cap="none" spc="0" normalizeH="0" baseline="0" noProof="0" dirty="0" smtClean="0">
                <a:ln>
                  <a:noFill/>
                </a:ln>
                <a:solidFill>
                  <a:schemeClr val="tx1"/>
                </a:solidFill>
                <a:effectLst/>
                <a:uLnTx/>
                <a:uFillTx/>
                <a:latin typeface="+mj-lt"/>
                <a:ea typeface="+mj-ea"/>
                <a:cs typeface="+mj-cs"/>
              </a:rPr>
            </a:br>
            <a:r>
              <a:rPr kumimoji="0" lang="en-US" sz="2800" b="0" i="1" u="none" strike="noStrike" kern="1200" cap="none" spc="0" normalizeH="0" baseline="0" noProof="0" dirty="0" smtClean="0">
                <a:ln>
                  <a:noFill/>
                </a:ln>
                <a:solidFill>
                  <a:schemeClr val="tx1"/>
                </a:solidFill>
                <a:effectLst/>
                <a:uLnTx/>
                <a:uFillTx/>
                <a:latin typeface="+mj-lt"/>
                <a:ea typeface="+mj-ea"/>
                <a:cs typeface="+mj-cs"/>
              </a:rPr>
              <a:t/>
            </a:r>
            <a:br>
              <a:rPr kumimoji="0" lang="en-US" sz="2800" b="0" i="1" u="none" strike="noStrike" kern="1200" cap="none" spc="0" normalizeH="0" baseline="0" noProof="0" dirty="0" smtClean="0">
                <a:ln>
                  <a:noFill/>
                </a:ln>
                <a:solidFill>
                  <a:schemeClr val="tx1"/>
                </a:solidFill>
                <a:effectLst/>
                <a:uLnTx/>
                <a:uFillTx/>
                <a:latin typeface="+mj-lt"/>
                <a:ea typeface="+mj-ea"/>
                <a:cs typeface="+mj-cs"/>
              </a:rPr>
            </a:br>
            <a:r>
              <a:rPr kumimoji="0" lang="en-US" sz="2800" b="0" i="1" u="none" strike="noStrike" kern="1200" cap="none" spc="0" normalizeH="0" baseline="0" noProof="0" dirty="0" smtClean="0">
                <a:ln>
                  <a:noFill/>
                </a:ln>
                <a:solidFill>
                  <a:schemeClr val="tx1"/>
                </a:solidFill>
                <a:effectLst/>
                <a:uLnTx/>
                <a:uFillTx/>
                <a:latin typeface="+mj-lt"/>
                <a:ea typeface="+mj-ea"/>
                <a:cs typeface="+mj-cs"/>
              </a:rPr>
              <a:t/>
            </a:r>
            <a:br>
              <a:rPr kumimoji="0" lang="en-US" sz="2800" b="0" i="1" u="none" strike="noStrike" kern="1200" cap="none" spc="0" normalizeH="0" baseline="0" noProof="0" dirty="0" smtClean="0">
                <a:ln>
                  <a:noFill/>
                </a:ln>
                <a:solidFill>
                  <a:schemeClr val="tx1"/>
                </a:solidFill>
                <a:effectLst/>
                <a:uLnTx/>
                <a:uFillTx/>
                <a:latin typeface="+mj-lt"/>
                <a:ea typeface="+mj-ea"/>
                <a:cs typeface="+mj-cs"/>
              </a:rPr>
            </a:br>
            <a:endParaRPr kumimoji="0" lang="en-US" sz="2800" b="1" i="0" u="none" strike="noStrike" kern="1200" cap="none" spc="0" normalizeH="0" baseline="0" noProof="0" dirty="0">
              <a:ln>
                <a:noFill/>
              </a:ln>
              <a:solidFill>
                <a:schemeClr val="tx1"/>
              </a:solidFill>
              <a:effectLst/>
              <a:uLnTx/>
              <a:uFillTx/>
              <a:latin typeface="Lato Black"/>
              <a:ea typeface="+mj-ea"/>
              <a:cs typeface="+mj-cs"/>
            </a:endParaRPr>
          </a:p>
        </p:txBody>
      </p:sp>
    </p:spTree>
    <p:extLst>
      <p:ext uri="{BB962C8B-B14F-4D97-AF65-F5344CB8AC3E}">
        <p14:creationId xmlns="" xmlns:p14="http://schemas.microsoft.com/office/powerpoint/2010/main" val="193711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1.jpeg" descr="1.jpg"/>
          <p:cNvPicPr/>
          <p:nvPr/>
        </p:nvPicPr>
        <p:blipFill>
          <a:blip r:embed="rId2">
            <a:extLst/>
          </a:blip>
          <a:stretch>
            <a:fillRect/>
          </a:stretch>
        </p:blipFill>
        <p:spPr>
          <a:xfrm>
            <a:off x="0" y="0"/>
            <a:ext cx="9144000" cy="5143500"/>
          </a:xfrm>
          <a:prstGeom prst="rect">
            <a:avLst/>
          </a:prstGeom>
          <a:ln w="12700">
            <a:miter lim="400000"/>
          </a:ln>
        </p:spPr>
      </p:pic>
      <p:sp>
        <p:nvSpPr>
          <p:cNvPr id="59" name="Shape 59"/>
          <p:cNvSpPr/>
          <p:nvPr/>
        </p:nvSpPr>
        <p:spPr>
          <a:xfrm>
            <a:off x="1905000" y="1129427"/>
            <a:ext cx="5477462" cy="196977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a:r>
              <a:rPr sz="4000" b="1" dirty="0">
                <a:latin typeface="Lato Black"/>
                <a:ea typeface="DJB Woke Up Late"/>
                <a:cs typeface="DJB Woke Up Late"/>
                <a:sym typeface="DJB Woke Up Late"/>
              </a:rPr>
              <a:t>“Everything you see around you</a:t>
            </a:r>
            <a:br>
              <a:rPr sz="4000" b="1" dirty="0">
                <a:latin typeface="Lato Black"/>
                <a:ea typeface="DJB Woke Up Late"/>
                <a:cs typeface="DJB Woke Up Late"/>
                <a:sym typeface="DJB Woke Up Late"/>
              </a:rPr>
            </a:br>
            <a:r>
              <a:rPr sz="4000" b="1" dirty="0">
                <a:latin typeface="Lato Black"/>
                <a:ea typeface="DJB Woke Up Late"/>
                <a:cs typeface="DJB Woke Up Late"/>
                <a:sym typeface="DJB Woke Up Late"/>
              </a:rPr>
              <a:t> is </a:t>
            </a:r>
            <a:r>
              <a:rPr sz="4000" b="1" dirty="0">
                <a:solidFill>
                  <a:srgbClr val="FFFFFF"/>
                </a:solidFill>
                <a:effectLst>
                  <a:outerShdw blurRad="50800" dist="38100" dir="2700000" rotWithShape="0">
                    <a:srgbClr val="000000">
                      <a:alpha val="40000"/>
                    </a:srgbClr>
                  </a:outerShdw>
                </a:effectLst>
                <a:latin typeface="Lato Black"/>
                <a:ea typeface="DJB Woke Up Late"/>
                <a:cs typeface="DJB Woke Up Late"/>
                <a:sym typeface="DJB Woke Up Late"/>
              </a:rPr>
              <a:t>designed</a:t>
            </a:r>
            <a:r>
              <a:rPr sz="4000" b="1" dirty="0">
                <a:solidFill>
                  <a:srgbClr val="292628"/>
                </a:solidFill>
                <a:effectLst>
                  <a:outerShdw blurRad="50800" dist="38100" dir="2700000" rotWithShape="0">
                    <a:srgbClr val="000000">
                      <a:alpha val="40000"/>
                    </a:srgbClr>
                  </a:outerShdw>
                </a:effectLst>
                <a:latin typeface="Lato Black"/>
                <a:ea typeface="DJB Woke Up Late"/>
                <a:cs typeface="DJB Woke Up Late"/>
                <a:sym typeface="DJB Woke Up Late"/>
              </a:rPr>
              <a:t> </a:t>
            </a:r>
            <a:r>
              <a:rPr sz="4000" b="1" dirty="0">
                <a:latin typeface="Lato Black"/>
                <a:ea typeface="DJB Woke Up Late"/>
                <a:cs typeface="DJB Woke Up Late"/>
                <a:sym typeface="DJB Woke Up Late"/>
              </a:rPr>
              <a:t>by </a:t>
            </a:r>
            <a:r>
              <a:rPr sz="4000" b="1" dirty="0" smtClean="0">
                <a:latin typeface="Lato Black"/>
                <a:ea typeface="DJB Woke Up Late"/>
                <a:cs typeface="DJB Woke Up Late"/>
                <a:sym typeface="DJB Woke Up Late"/>
              </a:rPr>
              <a:t>ma</a:t>
            </a:r>
            <a:r>
              <a:rPr lang="en-US" sz="4000" b="1" dirty="0" smtClean="0">
                <a:latin typeface="Lato Black"/>
                <a:ea typeface="DJB Woke Up Late"/>
                <a:cs typeface="DJB Woke Up Late"/>
                <a:sym typeface="DJB Woke Up Late"/>
              </a:rPr>
              <a:t>n, except</a:t>
            </a:r>
            <a:br>
              <a:rPr lang="en-US" sz="4000" b="1" dirty="0" smtClean="0">
                <a:latin typeface="Lato Black"/>
                <a:ea typeface="DJB Woke Up Late"/>
                <a:cs typeface="DJB Woke Up Late"/>
                <a:sym typeface="DJB Woke Up Late"/>
              </a:rPr>
            </a:br>
            <a:r>
              <a:rPr lang="en-US" sz="4800" b="1" dirty="0" smtClean="0">
                <a:solidFill>
                  <a:srgbClr val="EDEDED"/>
                </a:solidFill>
                <a:effectLst>
                  <a:outerShdw blurRad="50800" dist="38100" dir="2700000" algn="tl" rotWithShape="0">
                    <a:prstClr val="black">
                      <a:alpha val="40000"/>
                    </a:prstClr>
                  </a:outerShdw>
                </a:effectLst>
                <a:latin typeface="Lato Black"/>
                <a:ea typeface="DJB Woke Up Late"/>
                <a:cs typeface="Lato Black"/>
                <a:sym typeface="DJB Woke Up Late"/>
              </a:rPr>
              <a:t>N</a:t>
            </a:r>
            <a:r>
              <a:rPr sz="4800" b="1" dirty="0" smtClean="0">
                <a:solidFill>
                  <a:srgbClr val="EDEDED"/>
                </a:solidFill>
                <a:effectLst>
                  <a:outerShdw blurRad="50800" dist="38100" dir="2700000" algn="tl" rotWithShape="0">
                    <a:prstClr val="black">
                      <a:alpha val="40000"/>
                    </a:prstClr>
                  </a:outerShdw>
                </a:effectLst>
                <a:latin typeface="Lato Black"/>
                <a:ea typeface="DJB Woke Up Late"/>
                <a:cs typeface="Lato Black"/>
                <a:sym typeface="DJB Woke Up Late"/>
              </a:rPr>
              <a:t>ature!”</a:t>
            </a:r>
            <a:endParaRPr sz="4800" b="1" dirty="0">
              <a:solidFill>
                <a:srgbClr val="EDEDED"/>
              </a:solidFill>
              <a:effectLst>
                <a:outerShdw blurRad="50800" dist="38100" dir="2700000" algn="tl" rotWithShape="0">
                  <a:prstClr val="black">
                    <a:alpha val="40000"/>
                  </a:prstClr>
                </a:outerShdw>
              </a:effectLst>
              <a:latin typeface="Lato Black"/>
              <a:ea typeface="DJB Woke Up Late"/>
              <a:cs typeface="Lato Black"/>
              <a:sym typeface="DJB Woke Up Late"/>
            </a:endParaRPr>
          </a:p>
        </p:txBody>
      </p:sp>
      <p:sp>
        <p:nvSpPr>
          <p:cNvPr id="60" name="Shape 60"/>
          <p:cNvSpPr/>
          <p:nvPr/>
        </p:nvSpPr>
        <p:spPr>
          <a:xfrm>
            <a:off x="4849191" y="3894951"/>
            <a:ext cx="2519023" cy="27699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r>
              <a:rPr dirty="0">
                <a:latin typeface="Calibri"/>
                <a:ea typeface="Calibri"/>
                <a:cs typeface="Calibri"/>
                <a:sym typeface="Calibri"/>
              </a:rPr>
              <a:t>David Kelly| Founder, </a:t>
            </a:r>
            <a:r>
              <a:rPr dirty="0" smtClean="0">
                <a:latin typeface="Calibri"/>
                <a:ea typeface="Calibri"/>
                <a:cs typeface="Calibri"/>
                <a:sym typeface="Calibri"/>
              </a:rPr>
              <a:t>IDEO</a:t>
            </a:r>
            <a:endParaRPr dirty="0">
              <a:latin typeface="Calibri"/>
              <a:ea typeface="Calibri"/>
              <a:cs typeface="Calibri"/>
              <a:sym typeface="Calibri"/>
            </a:endParaRPr>
          </a:p>
        </p:txBody>
      </p:sp>
      <p:pic>
        <p:nvPicPr>
          <p:cNvPr id="6" name="Picture 5" descr="DFC LOGO 2014.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image1.jpeg" descr="1.jpg"/>
          <p:cNvPicPr/>
          <p:nvPr/>
        </p:nvPicPr>
        <p:blipFill>
          <a:blip r:embed="rId2">
            <a:extLst/>
          </a:blip>
          <a:stretch>
            <a:fillRect/>
          </a:stretch>
        </p:blipFill>
        <p:spPr>
          <a:xfrm>
            <a:off x="0" y="0"/>
            <a:ext cx="9144000" cy="5143500"/>
          </a:xfrm>
          <a:prstGeom prst="rect">
            <a:avLst/>
          </a:prstGeom>
          <a:ln w="12700">
            <a:miter lim="400000"/>
          </a:ln>
        </p:spPr>
      </p:pic>
      <p:sp>
        <p:nvSpPr>
          <p:cNvPr id="65" name="Shape 65"/>
          <p:cNvSpPr/>
          <p:nvPr/>
        </p:nvSpPr>
        <p:spPr>
          <a:xfrm>
            <a:off x="3498406" y="824863"/>
            <a:ext cx="2181042" cy="707882"/>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3200">
                <a:latin typeface="DJB Woke Up Late"/>
                <a:ea typeface="DJB Woke Up Late"/>
                <a:cs typeface="DJB Woke Up Late"/>
                <a:sym typeface="DJB Woke Up Late"/>
              </a:defRPr>
            </a:lvl1pPr>
          </a:lstStyle>
          <a:p>
            <a:pPr lvl="0">
              <a:defRPr sz="1800"/>
            </a:pPr>
            <a:r>
              <a:rPr sz="4000" b="1" dirty="0">
                <a:latin typeface="Lato Black"/>
              </a:rPr>
              <a:t>What if…</a:t>
            </a:r>
            <a:r>
              <a:rPr sz="4000" b="1" dirty="0" smtClean="0">
                <a:latin typeface="Lato Black"/>
              </a:rPr>
              <a:t>…</a:t>
            </a:r>
            <a:endParaRPr sz="4000" b="1" dirty="0">
              <a:latin typeface="Lato Black"/>
            </a:endParaRPr>
          </a:p>
        </p:txBody>
      </p:sp>
      <p:sp>
        <p:nvSpPr>
          <p:cNvPr id="66" name="Shape 66"/>
          <p:cNvSpPr/>
          <p:nvPr/>
        </p:nvSpPr>
        <p:spPr>
          <a:xfrm>
            <a:off x="2355580" y="1810758"/>
            <a:ext cx="4197620" cy="171738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lgn="ctr">
              <a:lnSpc>
                <a:spcPct val="120000"/>
              </a:lnSpc>
            </a:pPr>
            <a:r>
              <a:rPr sz="4000" b="1" dirty="0" smtClean="0">
                <a:latin typeface="Lato Black"/>
                <a:ea typeface="Calibri"/>
                <a:cs typeface="Lato Light"/>
                <a:sym typeface="Calibri"/>
              </a:rPr>
              <a:t>We </a:t>
            </a:r>
            <a:r>
              <a:rPr sz="4000" b="1" dirty="0">
                <a:latin typeface="Lato Black"/>
                <a:ea typeface="Calibri"/>
                <a:cs typeface="Lato Light"/>
                <a:sym typeface="Calibri"/>
              </a:rPr>
              <a:t>could </a:t>
            </a:r>
            <a:r>
              <a:rPr lang="en-US" sz="4000" b="1" dirty="0" smtClean="0">
                <a:solidFill>
                  <a:schemeClr val="bg1"/>
                </a:solidFill>
                <a:latin typeface="Lato Black"/>
                <a:ea typeface="Calibri"/>
                <a:cs typeface="Lato Light"/>
                <a:sym typeface="Calibri"/>
              </a:rPr>
              <a:t>design</a:t>
            </a:r>
            <a:r>
              <a:rPr lang="en-US" sz="4000" b="1" dirty="0" smtClean="0">
                <a:solidFill>
                  <a:srgbClr val="FFFFFF"/>
                </a:solidFill>
                <a:latin typeface="Lato Black"/>
                <a:ea typeface="Calibri"/>
                <a:cs typeface="Lato Light"/>
                <a:sym typeface="Calibri"/>
              </a:rPr>
              <a:t/>
            </a:r>
            <a:br>
              <a:rPr lang="en-US" sz="4000" b="1" dirty="0" smtClean="0">
                <a:solidFill>
                  <a:srgbClr val="FFFFFF"/>
                </a:solidFill>
                <a:latin typeface="Lato Black"/>
                <a:ea typeface="Calibri"/>
                <a:cs typeface="Lato Light"/>
                <a:sym typeface="Calibri"/>
              </a:rPr>
            </a:br>
            <a:r>
              <a:rPr lang="en-US" sz="4800" b="1" dirty="0" smtClean="0">
                <a:solidFill>
                  <a:srgbClr val="FFFFFF"/>
                </a:solidFill>
                <a:effectLst>
                  <a:outerShdw blurRad="50800" dist="38100" dir="2700000" algn="tl" rotWithShape="0">
                    <a:prstClr val="black">
                      <a:alpha val="40000"/>
                    </a:prstClr>
                  </a:outerShdw>
                </a:effectLst>
                <a:latin typeface="Lato Black"/>
                <a:ea typeface="Calibri"/>
                <a:cs typeface="Lato Black"/>
                <a:sym typeface="Calibri"/>
              </a:rPr>
              <a:t>HUMAN</a:t>
            </a:r>
            <a:r>
              <a:rPr sz="4800" b="1" smtClean="0">
                <a:effectLst>
                  <a:outerShdw blurRad="50800" dist="38100" dir="2700000" algn="tl" rotWithShape="0">
                    <a:prstClr val="black">
                      <a:alpha val="40000"/>
                    </a:prstClr>
                  </a:outerShdw>
                </a:effectLst>
                <a:latin typeface="Lato Black"/>
                <a:ea typeface="Calibri"/>
                <a:cs typeface="Lato Black"/>
                <a:sym typeface="Calibri"/>
              </a:rPr>
              <a:t> </a:t>
            </a:r>
            <a:r>
              <a:rPr lang="en-US" sz="4800" b="1" dirty="0" smtClean="0">
                <a:effectLst>
                  <a:outerShdw blurRad="50800" dist="38100" dir="2700000" algn="tl" rotWithShape="0">
                    <a:prstClr val="black">
                      <a:alpha val="40000"/>
                    </a:prstClr>
                  </a:outerShdw>
                </a:effectLst>
                <a:latin typeface="Lato Black"/>
                <a:ea typeface="Calibri"/>
                <a:cs typeface="Lato Black"/>
                <a:sym typeface="Calibri"/>
              </a:rPr>
              <a:t> </a:t>
            </a:r>
            <a:r>
              <a:rPr sz="4800" b="1" smtClean="0">
                <a:solidFill>
                  <a:srgbClr val="FFFFFF"/>
                </a:solidFill>
                <a:effectLst>
                  <a:outerShdw blurRad="50800" dist="38100" dir="2700000" algn="tl" rotWithShape="0">
                    <a:prstClr val="black">
                      <a:alpha val="40000"/>
                    </a:prstClr>
                  </a:outerShdw>
                </a:effectLst>
                <a:latin typeface="Lato Black"/>
                <a:ea typeface="Calibri"/>
                <a:cs typeface="Lato Black"/>
                <a:sym typeface="Calibri"/>
              </a:rPr>
              <a:t>NATURE</a:t>
            </a:r>
            <a:endParaRPr sz="4800" b="1" dirty="0">
              <a:solidFill>
                <a:srgbClr val="FFFFFF"/>
              </a:solidFill>
              <a:effectLst>
                <a:outerShdw blurRad="50800" dist="38100" dir="2700000" algn="tl" rotWithShape="0">
                  <a:prstClr val="black">
                    <a:alpha val="40000"/>
                  </a:prstClr>
                </a:outerShdw>
              </a:effectLst>
              <a:latin typeface="Lato Black"/>
              <a:ea typeface="Calibri"/>
              <a:cs typeface="Lato Black"/>
              <a:sym typeface="Calibri"/>
            </a:endParaRPr>
          </a:p>
        </p:txBody>
      </p:sp>
      <p:pic>
        <p:nvPicPr>
          <p:cNvPr id="7" name="Picture 6" descr="DFC LOGO 2014.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image1.jpeg" descr="1.jpg"/>
          <p:cNvPicPr/>
          <p:nvPr/>
        </p:nvPicPr>
        <p:blipFill>
          <a:blip r:embed="rId2">
            <a:extLst/>
          </a:blip>
          <a:stretch>
            <a:fillRect/>
          </a:stretch>
        </p:blipFill>
        <p:spPr>
          <a:xfrm>
            <a:off x="0" y="0"/>
            <a:ext cx="9144000" cy="5143500"/>
          </a:xfrm>
          <a:prstGeom prst="rect">
            <a:avLst/>
          </a:prstGeom>
          <a:ln w="12700">
            <a:miter lim="400000"/>
          </a:ln>
        </p:spPr>
      </p:pic>
      <p:pic>
        <p:nvPicPr>
          <p:cNvPr id="128" name="image4.png" descr="2.png"/>
          <p:cNvPicPr/>
          <p:nvPr/>
        </p:nvPicPr>
        <p:blipFill>
          <a:blip r:embed="rId3">
            <a:extLst/>
          </a:blip>
          <a:stretch>
            <a:fillRect/>
          </a:stretch>
        </p:blipFill>
        <p:spPr>
          <a:xfrm>
            <a:off x="2590800" y="1047750"/>
            <a:ext cx="3733800" cy="3733800"/>
          </a:xfrm>
          <a:prstGeom prst="rect">
            <a:avLst/>
          </a:prstGeom>
          <a:ln w="12700">
            <a:miter lim="400000"/>
          </a:ln>
        </p:spPr>
      </p:pic>
      <p:sp>
        <p:nvSpPr>
          <p:cNvPr id="134" name="Shape 134"/>
          <p:cNvSpPr/>
          <p:nvPr/>
        </p:nvSpPr>
        <p:spPr>
          <a:xfrm>
            <a:off x="2203729" y="1428750"/>
            <a:ext cx="4578071" cy="289309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gn="ctr">
              <a:defRPr sz="2400">
                <a:latin typeface="DJB Woke Up Late"/>
                <a:ea typeface="DJB Woke Up Late"/>
                <a:cs typeface="DJB Woke Up Late"/>
                <a:sym typeface="DJB Woke Up Late"/>
              </a:defRPr>
            </a:lvl1pPr>
          </a:lstStyle>
          <a:p>
            <a:pPr lvl="0">
              <a:defRPr sz="1800"/>
            </a:pPr>
            <a:r>
              <a:rPr lang="en-US" sz="2600" b="1" dirty="0" smtClean="0">
                <a:latin typeface="Lato Black"/>
              </a:rPr>
              <a:t>EMPATHETIC</a:t>
            </a:r>
          </a:p>
          <a:p>
            <a:pPr lvl="0">
              <a:defRPr sz="1800"/>
            </a:pPr>
            <a:endParaRPr lang="en-US" sz="2600" b="1" dirty="0" smtClean="0">
              <a:latin typeface="Lato Black"/>
            </a:endParaRPr>
          </a:p>
          <a:p>
            <a:pPr lvl="0">
              <a:defRPr sz="1800"/>
            </a:pPr>
            <a:r>
              <a:rPr lang="en-US" sz="2600" b="1" dirty="0" smtClean="0">
                <a:latin typeface="Lato Black"/>
              </a:rPr>
              <a:t>RESPONSIBLE</a:t>
            </a:r>
          </a:p>
          <a:p>
            <a:pPr lvl="0">
              <a:defRPr sz="1800"/>
            </a:pPr>
            <a:endParaRPr lang="en-US" sz="2600" b="1" dirty="0" smtClean="0">
              <a:latin typeface="Lato Black"/>
            </a:endParaRPr>
          </a:p>
          <a:p>
            <a:pPr lvl="0">
              <a:defRPr sz="1800"/>
            </a:pPr>
            <a:r>
              <a:rPr lang="en-US" sz="2600" b="1" dirty="0" smtClean="0">
                <a:latin typeface="Lato Black"/>
              </a:rPr>
              <a:t>CREATIVE</a:t>
            </a:r>
          </a:p>
          <a:p>
            <a:pPr lvl="0">
              <a:defRPr sz="1800"/>
            </a:pPr>
            <a:endParaRPr lang="en-US" sz="2600" b="1" dirty="0" smtClean="0">
              <a:latin typeface="Lato Black"/>
            </a:endParaRPr>
          </a:p>
          <a:p>
            <a:pPr lvl="0">
              <a:defRPr sz="1800"/>
            </a:pPr>
            <a:r>
              <a:rPr lang="en-US" sz="2600" b="1" dirty="0" smtClean="0">
                <a:latin typeface="Lato Black"/>
              </a:rPr>
              <a:t>OPTIMISTIC</a:t>
            </a:r>
            <a:endParaRPr sz="2600" b="1" dirty="0">
              <a:latin typeface="Lato Black"/>
            </a:endParaRPr>
          </a:p>
        </p:txBody>
      </p:sp>
      <p:sp>
        <p:nvSpPr>
          <p:cNvPr id="135" name="Shape 135"/>
          <p:cNvSpPr/>
          <p:nvPr/>
        </p:nvSpPr>
        <p:spPr>
          <a:xfrm>
            <a:off x="2667000" y="81283"/>
            <a:ext cx="3276600" cy="7078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3600" b="1">
                <a:latin typeface="DJB Woke Up Late"/>
                <a:ea typeface="DJB Woke Up Late"/>
                <a:cs typeface="DJB Woke Up Late"/>
                <a:sym typeface="DJB Woke Up Late"/>
              </a:defRPr>
            </a:lvl1pPr>
          </a:lstStyle>
          <a:p>
            <a:pPr lvl="0">
              <a:defRPr sz="1800" b="0"/>
            </a:pPr>
            <a:r>
              <a:rPr lang="en-US" sz="4000" b="1" dirty="0" smtClean="0">
                <a:latin typeface="Lato Black"/>
              </a:rPr>
              <a:t>Human Nature</a:t>
            </a:r>
            <a:endParaRPr sz="4000" b="1" dirty="0">
              <a:latin typeface="Lato Black"/>
            </a:endParaRPr>
          </a:p>
        </p:txBody>
      </p:sp>
      <p:sp>
        <p:nvSpPr>
          <p:cNvPr id="136" name="Shape 136"/>
          <p:cNvSpPr>
            <a:spLocks noGrp="1"/>
          </p:cNvSpPr>
          <p:nvPr>
            <p:ph type="sldNum" sz="quarter" idx="2"/>
          </p:nvPr>
        </p:nvSpPr>
        <p:spPr>
          <a:xfrm>
            <a:off x="6553200" y="4769563"/>
            <a:ext cx="2133600" cy="269244"/>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850391">
              <a:defRPr sz="1100"/>
            </a:lvl1pPr>
          </a:lstStyle>
          <a:p>
            <a:pPr lvl="0">
              <a:defRPr sz="1800">
                <a:solidFill>
                  <a:srgbClr val="000000"/>
                </a:solidFill>
              </a:defRPr>
            </a:pPr>
            <a:fld id="{86CB4B4D-7CA3-9044-876B-883B54F8677D}" type="slidenum">
              <a:rPr sz="1100">
                <a:solidFill>
                  <a:srgbClr val="FFFFFF"/>
                </a:solidFill>
              </a:rPr>
              <a:pPr lvl="0">
                <a:defRPr sz="1800">
                  <a:solidFill>
                    <a:srgbClr val="000000"/>
                  </a:solidFill>
                </a:defRPr>
              </a:pPr>
              <a:t>13</a:t>
            </a:fld>
            <a:endParaRPr sz="1100">
              <a:solidFill>
                <a:srgbClr val="FFFFFF"/>
              </a:solidFill>
            </a:endParaRPr>
          </a:p>
        </p:txBody>
      </p:sp>
      <p:pic>
        <p:nvPicPr>
          <p:cNvPr id="9" name="Picture 8" descr="DFC LOGO 2014.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extLst>
      <p:ext uri="{BB962C8B-B14F-4D97-AF65-F5344CB8AC3E}">
        <p14:creationId xmlns="" xmlns:p14="http://schemas.microsoft.com/office/powerpoint/2010/main" val="230149896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1.jpeg" descr="1.jpg"/>
          <p:cNvPicPr/>
          <p:nvPr/>
        </p:nvPicPr>
        <p:blipFill>
          <a:blip r:embed="rId2">
            <a:extLst/>
          </a:blip>
          <a:stretch>
            <a:fillRect/>
          </a:stretch>
        </p:blipFill>
        <p:spPr>
          <a:xfrm>
            <a:off x="0" y="19050"/>
            <a:ext cx="9144000" cy="5143500"/>
          </a:xfrm>
          <a:prstGeom prst="rect">
            <a:avLst/>
          </a:prstGeom>
          <a:ln w="12700">
            <a:miter lim="400000"/>
          </a:ln>
        </p:spPr>
      </p:pic>
      <p:pic>
        <p:nvPicPr>
          <p:cNvPr id="71" name="image2.png" descr="3.png"/>
          <p:cNvPicPr/>
          <p:nvPr/>
        </p:nvPicPr>
        <p:blipFill>
          <a:blip r:embed="rId3">
            <a:extLst/>
          </a:blip>
          <a:stretch>
            <a:fillRect/>
          </a:stretch>
        </p:blipFill>
        <p:spPr>
          <a:xfrm>
            <a:off x="809786" y="1236871"/>
            <a:ext cx="2878736" cy="2766116"/>
          </a:xfrm>
          <a:prstGeom prst="rect">
            <a:avLst/>
          </a:prstGeom>
          <a:ln w="12700">
            <a:miter lim="400000"/>
          </a:ln>
        </p:spPr>
      </p:pic>
      <p:sp>
        <p:nvSpPr>
          <p:cNvPr id="75" name="Shape 75"/>
          <p:cNvSpPr/>
          <p:nvPr/>
        </p:nvSpPr>
        <p:spPr>
          <a:xfrm>
            <a:off x="976246" y="2110849"/>
            <a:ext cx="2359722" cy="120032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0" algn="ctr"/>
            <a:r>
              <a:rPr sz="3600" b="1" dirty="0">
                <a:latin typeface="Lato Black"/>
                <a:ea typeface="DJB Woke Up Late"/>
                <a:cs typeface="DJB Woke Up Late"/>
                <a:sym typeface="DJB Woke Up Late"/>
              </a:rPr>
              <a:t>DESIGN </a:t>
            </a:r>
          </a:p>
          <a:p>
            <a:pPr lvl="0" algn="ctr"/>
            <a:r>
              <a:rPr sz="3600" b="1" dirty="0">
                <a:latin typeface="Lato Black"/>
                <a:ea typeface="DJB Woke Up Late"/>
                <a:cs typeface="DJB Woke Up Late"/>
                <a:sym typeface="DJB Woke Up Late"/>
              </a:rPr>
              <a:t>THINKING</a:t>
            </a:r>
          </a:p>
        </p:txBody>
      </p:sp>
      <p:sp>
        <p:nvSpPr>
          <p:cNvPr id="77" name="Shape 77"/>
          <p:cNvSpPr/>
          <p:nvPr/>
        </p:nvSpPr>
        <p:spPr>
          <a:xfrm>
            <a:off x="3733801" y="1337961"/>
            <a:ext cx="4953000" cy="262840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0" algn="ctr"/>
            <a:r>
              <a:rPr sz="3600" b="1" dirty="0">
                <a:latin typeface="Lato Black"/>
                <a:ea typeface="DJB Woke Up Late"/>
                <a:cs typeface="DJB Woke Up Late"/>
                <a:sym typeface="DJB Woke Up Late"/>
              </a:rPr>
              <a:t> </a:t>
            </a:r>
            <a:r>
              <a:rPr lang="en-US" sz="2800" b="1" dirty="0" smtClean="0">
                <a:latin typeface="Lato Black"/>
                <a:ea typeface="DJB Woke Up Late"/>
                <a:cs typeface="DJB Woke Up Late"/>
                <a:sym typeface="DJB Woke Up Late"/>
              </a:rPr>
              <a:t>I design to be </a:t>
            </a:r>
            <a:r>
              <a:rPr sz="2800" b="1" dirty="0" smtClean="0">
                <a:latin typeface="Lato Black"/>
                <a:ea typeface="DJB Woke Up Late"/>
                <a:cs typeface="DJB Woke Up Late"/>
                <a:sym typeface="DJB Woke Up Late"/>
              </a:rPr>
              <a:t>‘different</a:t>
            </a:r>
            <a:r>
              <a:rPr sz="2800" b="1" dirty="0">
                <a:latin typeface="Lato Black"/>
                <a:ea typeface="DJB Woke Up Late"/>
                <a:cs typeface="DJB Woke Up Late"/>
                <a:sym typeface="DJB Woke Up Late"/>
              </a:rPr>
              <a:t>’ </a:t>
            </a:r>
          </a:p>
          <a:p>
            <a:pPr lvl="0" algn="ctr">
              <a:lnSpc>
                <a:spcPct val="120000"/>
              </a:lnSpc>
            </a:pPr>
            <a:r>
              <a:rPr sz="2800" b="1" dirty="0">
                <a:latin typeface="Lato Black"/>
                <a:ea typeface="DJB Woke Up Late"/>
                <a:cs typeface="DJB Woke Up Late"/>
                <a:sym typeface="DJB Woke Up Late"/>
              </a:rPr>
              <a:t/>
            </a:r>
            <a:br>
              <a:rPr sz="2800" b="1" dirty="0">
                <a:latin typeface="Lato Black"/>
                <a:ea typeface="DJB Woke Up Late"/>
                <a:cs typeface="DJB Woke Up Late"/>
                <a:sym typeface="DJB Woke Up Late"/>
              </a:rPr>
            </a:br>
            <a:r>
              <a:rPr lang="en-US" sz="2800" b="1" dirty="0" smtClean="0">
                <a:solidFill>
                  <a:schemeClr val="bg1"/>
                </a:solidFill>
                <a:latin typeface="Lato Black"/>
                <a:ea typeface="DJB Woke Up Late"/>
                <a:cs typeface="DJB Woke Up Late"/>
                <a:sym typeface="DJB Woke Up Late"/>
              </a:rPr>
              <a:t>I design to </a:t>
            </a:r>
            <a:r>
              <a:rPr sz="2800" b="1" dirty="0" smtClean="0">
                <a:latin typeface="Lato Black"/>
                <a:ea typeface="DJB Woke Up Late"/>
                <a:cs typeface="DJB Woke Up Late"/>
                <a:sym typeface="DJB Woke Up Late"/>
              </a:rPr>
              <a:t>make </a:t>
            </a:r>
            <a:r>
              <a:rPr sz="2800" b="1" dirty="0">
                <a:latin typeface="Lato Black"/>
                <a:ea typeface="DJB Woke Up Late"/>
                <a:cs typeface="DJB Woke Up Late"/>
                <a:sym typeface="DJB Woke Up Late"/>
              </a:rPr>
              <a:t>a </a:t>
            </a:r>
            <a:r>
              <a:rPr lang="en-US" sz="2800" b="1" dirty="0" smtClean="0">
                <a:latin typeface="Lato Black"/>
                <a:ea typeface="DJB Woke Up Late"/>
                <a:cs typeface="DJB Woke Up Late"/>
                <a:sym typeface="DJB Woke Up Late"/>
              </a:rPr>
              <a:t/>
            </a:r>
            <a:br>
              <a:rPr lang="en-US" sz="2800" b="1" dirty="0" smtClean="0">
                <a:latin typeface="Lato Black"/>
                <a:ea typeface="DJB Woke Up Late"/>
                <a:cs typeface="DJB Woke Up Late"/>
                <a:sym typeface="DJB Woke Up Late"/>
              </a:rPr>
            </a:br>
            <a:r>
              <a:rPr lang="en-US" sz="2800" b="1" dirty="0" smtClean="0">
                <a:solidFill>
                  <a:schemeClr val="bg1"/>
                </a:solidFill>
                <a:latin typeface="Lato Black"/>
                <a:ea typeface="DJB Woke Up Late"/>
                <a:cs typeface="DJB Woke Up Late"/>
                <a:sym typeface="DJB Woke Up Late"/>
              </a:rPr>
              <a:t>‘</a:t>
            </a:r>
            <a:r>
              <a:rPr sz="2800" b="1" smtClean="0">
                <a:solidFill>
                  <a:srgbClr val="FFFFFF"/>
                </a:solidFill>
                <a:effectLst>
                  <a:outerShdw blurRad="50800" dist="38100" dir="2700000" algn="tl" rotWithShape="0">
                    <a:prstClr val="black">
                      <a:alpha val="40000"/>
                    </a:prstClr>
                  </a:outerShdw>
                </a:effectLst>
                <a:latin typeface="Lato Black"/>
                <a:ea typeface="DJB Woke Up Late"/>
                <a:cs typeface="Lato Black"/>
                <a:sym typeface="DJB Woke Up Late"/>
              </a:rPr>
              <a:t>DIFFERENCE</a:t>
            </a:r>
            <a:r>
              <a:rPr lang="en-US" sz="2800" b="1" dirty="0" smtClean="0">
                <a:solidFill>
                  <a:srgbClr val="FFFFFF"/>
                </a:solidFill>
                <a:effectLst>
                  <a:outerShdw blurRad="50800" dist="38100" dir="2700000" algn="tl" rotWithShape="0">
                    <a:prstClr val="black">
                      <a:alpha val="40000"/>
                    </a:prstClr>
                  </a:outerShdw>
                </a:effectLst>
                <a:latin typeface="Lato Black"/>
                <a:ea typeface="DJB Woke Up Late"/>
                <a:cs typeface="Lato Black"/>
                <a:sym typeface="DJB Woke Up Late"/>
              </a:rPr>
              <a:t>’</a:t>
            </a:r>
            <a:endParaRPr sz="2800" b="1" dirty="0">
              <a:latin typeface="Lato Black"/>
              <a:ea typeface="DJB Woke Up Late"/>
              <a:cs typeface="DJB Woke Up Late"/>
              <a:sym typeface="DJB Woke Up Late"/>
            </a:endParaRPr>
          </a:p>
        </p:txBody>
      </p:sp>
      <p:pic>
        <p:nvPicPr>
          <p:cNvPr id="7" name="Picture 6" descr="DFC LOGO 2014.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2" cstate="print"/>
          <a:stretch>
            <a:fillRect/>
          </a:stretch>
        </p:blipFill>
        <p:spPr>
          <a:xfrm>
            <a:off x="0" y="0"/>
            <a:ext cx="9144000" cy="5143500"/>
          </a:xfrm>
          <a:prstGeom prst="rect">
            <a:avLst/>
          </a:prstGeom>
        </p:spPr>
      </p:pic>
      <p:pic>
        <p:nvPicPr>
          <p:cNvPr id="5" name="Picture 4" descr="DFC LOGO 2014.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884368" y="195486"/>
            <a:ext cx="989720" cy="547464"/>
          </a:xfrm>
          <a:prstGeom prst="rect">
            <a:avLst/>
          </a:prstGeom>
        </p:spPr>
      </p:pic>
      <p:sp>
        <p:nvSpPr>
          <p:cNvPr id="7" name="Title 6"/>
          <p:cNvSpPr>
            <a:spLocks noGrp="1"/>
          </p:cNvSpPr>
          <p:nvPr>
            <p:ph type="title"/>
          </p:nvPr>
        </p:nvSpPr>
        <p:spPr>
          <a:xfrm>
            <a:off x="457200" y="205979"/>
            <a:ext cx="7391400" cy="857250"/>
          </a:xfrm>
        </p:spPr>
        <p:txBody>
          <a:bodyPr>
            <a:normAutofit fontScale="90000"/>
          </a:bodyPr>
          <a:lstStyle/>
          <a:p>
            <a:r>
              <a:rPr lang="en-IN" sz="5400" b="1" dirty="0" smtClean="0">
                <a:latin typeface="Lato Light"/>
              </a:rPr>
              <a:t>BAG Activity</a:t>
            </a:r>
            <a:endParaRPr lang="en-US" sz="5400" b="1" dirty="0">
              <a:latin typeface="Lato Light"/>
            </a:endParaRPr>
          </a:p>
        </p:txBody>
      </p:sp>
      <p:sp>
        <p:nvSpPr>
          <p:cNvPr id="9" name="Content Placeholder 2"/>
          <p:cNvSpPr>
            <a:spLocks noGrp="1"/>
          </p:cNvSpPr>
          <p:nvPr>
            <p:ph idx="1"/>
          </p:nvPr>
        </p:nvSpPr>
        <p:spPr>
          <a:xfrm>
            <a:off x="1295400" y="1565980"/>
            <a:ext cx="6324600" cy="2834570"/>
          </a:xfrm>
        </p:spPr>
        <p:txBody>
          <a:bodyPr>
            <a:noAutofit/>
          </a:bodyPr>
          <a:lstStyle/>
          <a:p>
            <a:pPr marL="514350" indent="-514350">
              <a:buFont typeface="+mj-lt"/>
              <a:buAutoNum type="arabicPeriod"/>
            </a:pPr>
            <a:r>
              <a:rPr lang="en-US" dirty="0" smtClean="0">
                <a:latin typeface="Lato Black"/>
              </a:rPr>
              <a:t>Make </a:t>
            </a:r>
            <a:r>
              <a:rPr lang="en-US" b="1" dirty="0" smtClean="0">
                <a:latin typeface="Lato Black"/>
              </a:rPr>
              <a:t>pairs</a:t>
            </a:r>
            <a:r>
              <a:rPr lang="en-US" dirty="0" smtClean="0">
                <a:latin typeface="Lato Black"/>
              </a:rPr>
              <a:t> </a:t>
            </a:r>
            <a:br>
              <a:rPr lang="en-US" dirty="0" smtClean="0">
                <a:latin typeface="Lato Black"/>
              </a:rPr>
            </a:br>
            <a:r>
              <a:rPr lang="en-US" dirty="0" smtClean="0">
                <a:latin typeface="Lato Black"/>
              </a:rPr>
              <a:t>( partner A and partner B )</a:t>
            </a:r>
          </a:p>
          <a:p>
            <a:pPr marL="514350" indent="-514350">
              <a:buFont typeface="+mj-lt"/>
              <a:buAutoNum type="arabicPeriod"/>
            </a:pPr>
            <a:r>
              <a:rPr lang="en-US" b="1" dirty="0" smtClean="0">
                <a:latin typeface="Lato Black"/>
              </a:rPr>
              <a:t>Design</a:t>
            </a:r>
            <a:r>
              <a:rPr lang="en-US" dirty="0" smtClean="0">
                <a:latin typeface="Lato Black"/>
              </a:rPr>
              <a:t> ( illustrate ) an </a:t>
            </a:r>
            <a:br>
              <a:rPr lang="en-US" dirty="0" smtClean="0">
                <a:latin typeface="Lato Black"/>
              </a:rPr>
            </a:br>
            <a:r>
              <a:rPr lang="en-US" dirty="0" smtClean="0">
                <a:latin typeface="Lato Black"/>
              </a:rPr>
              <a:t>ideal daily bag/purse for your partner</a:t>
            </a:r>
            <a:br>
              <a:rPr lang="en-US" dirty="0" smtClean="0">
                <a:latin typeface="Lato Black"/>
              </a:rPr>
            </a:br>
            <a:endParaRPr lang="en-US" dirty="0">
              <a:latin typeface="Lato Black"/>
            </a:endParaRPr>
          </a:p>
        </p:txBody>
      </p:sp>
    </p:spTree>
    <p:extLst>
      <p:ext uri="{BB962C8B-B14F-4D97-AF65-F5344CB8AC3E}">
        <p14:creationId xmlns="" xmlns:p14="http://schemas.microsoft.com/office/powerpoint/2010/main" val="628238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pic>
        <p:nvPicPr>
          <p:cNvPr id="5" name="Picture 4" descr="DFC LOGO 2014.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84368" y="195486"/>
            <a:ext cx="989720" cy="378042"/>
          </a:xfrm>
          <a:prstGeom prst="rect">
            <a:avLst/>
          </a:prstGeom>
        </p:spPr>
      </p:pic>
      <p:sp>
        <p:nvSpPr>
          <p:cNvPr id="7" name="Title 6"/>
          <p:cNvSpPr>
            <a:spLocks noGrp="1"/>
          </p:cNvSpPr>
          <p:nvPr>
            <p:ph type="title"/>
          </p:nvPr>
        </p:nvSpPr>
        <p:spPr/>
        <p:txBody>
          <a:bodyPr>
            <a:normAutofit/>
          </a:bodyPr>
          <a:lstStyle/>
          <a:p>
            <a:r>
              <a:rPr lang="en-IN" b="1" dirty="0" smtClean="0">
                <a:latin typeface="Lato Black"/>
              </a:rPr>
              <a:t>BAG Activity</a:t>
            </a:r>
            <a:endParaRPr lang="en-US" b="1" dirty="0">
              <a:latin typeface="Lato Black"/>
            </a:endParaRPr>
          </a:p>
        </p:txBody>
      </p:sp>
      <p:graphicFrame>
        <p:nvGraphicFramePr>
          <p:cNvPr id="10" name="Diagram 9"/>
          <p:cNvGraphicFramePr/>
          <p:nvPr>
            <p:extLst>
              <p:ext uri="{D42A27DB-BD31-4B8C-83A1-F6EECF244321}">
                <p14:modId xmlns="" xmlns:p14="http://schemas.microsoft.com/office/powerpoint/2010/main" val="3143308373"/>
              </p:ext>
            </p:extLst>
          </p:nvPr>
        </p:nvGraphicFramePr>
        <p:xfrm>
          <a:off x="1171840" y="1123950"/>
          <a:ext cx="6829160" cy="36821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3631085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2" cstate="print"/>
          <a:stretch>
            <a:fillRect/>
          </a:stretch>
        </p:blipFill>
        <p:spPr>
          <a:xfrm>
            <a:off x="0" y="0"/>
            <a:ext cx="9144000" cy="5143500"/>
          </a:xfrm>
          <a:prstGeom prst="rect">
            <a:avLst/>
          </a:prstGeom>
        </p:spPr>
      </p:pic>
      <p:pic>
        <p:nvPicPr>
          <p:cNvPr id="5" name="Picture 4" descr="DFC LOGO 2014.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02688" y="195486"/>
            <a:ext cx="1171400" cy="547464"/>
          </a:xfrm>
          <a:prstGeom prst="rect">
            <a:avLst/>
          </a:prstGeom>
        </p:spPr>
      </p:pic>
      <p:sp>
        <p:nvSpPr>
          <p:cNvPr id="7" name="Title 6"/>
          <p:cNvSpPr>
            <a:spLocks noGrp="1"/>
          </p:cNvSpPr>
          <p:nvPr>
            <p:ph type="title"/>
          </p:nvPr>
        </p:nvSpPr>
        <p:spPr>
          <a:xfrm>
            <a:off x="357158" y="357172"/>
            <a:ext cx="8229600" cy="857250"/>
          </a:xfrm>
        </p:spPr>
        <p:txBody>
          <a:bodyPr>
            <a:normAutofit/>
          </a:bodyPr>
          <a:lstStyle/>
          <a:p>
            <a:r>
              <a:rPr lang="en-IN" b="1" dirty="0" smtClean="0">
                <a:latin typeface="Lato Black"/>
              </a:rPr>
              <a:t>BAG Activity</a:t>
            </a:r>
            <a:endParaRPr lang="en-US" b="1" dirty="0">
              <a:latin typeface="Lato Black"/>
            </a:endParaRPr>
          </a:p>
        </p:txBody>
      </p:sp>
      <p:sp>
        <p:nvSpPr>
          <p:cNvPr id="10" name="Content Placeholder 2"/>
          <p:cNvSpPr>
            <a:spLocks noGrp="1"/>
          </p:cNvSpPr>
          <p:nvPr>
            <p:ph idx="1"/>
          </p:nvPr>
        </p:nvSpPr>
        <p:spPr>
          <a:xfrm>
            <a:off x="444290" y="2679763"/>
            <a:ext cx="8229600" cy="1769216"/>
          </a:xfrm>
        </p:spPr>
        <p:txBody>
          <a:bodyPr>
            <a:normAutofit fontScale="85000" lnSpcReduction="20000"/>
          </a:bodyPr>
          <a:lstStyle/>
          <a:p>
            <a:pPr marL="0" indent="0" algn="ctr">
              <a:spcBef>
                <a:spcPts val="0"/>
              </a:spcBef>
              <a:buNone/>
            </a:pPr>
            <a:r>
              <a:rPr lang="en-US" sz="3800" dirty="0" smtClean="0">
                <a:latin typeface="Lato Black"/>
              </a:rPr>
              <a:t>Using the insights gained, now </a:t>
            </a:r>
          </a:p>
          <a:p>
            <a:pPr marL="0" indent="0" algn="ctr">
              <a:spcBef>
                <a:spcPts val="0"/>
              </a:spcBef>
              <a:buNone/>
            </a:pPr>
            <a:r>
              <a:rPr lang="en-US" sz="3800" b="1" dirty="0" smtClean="0">
                <a:latin typeface="Lato Black"/>
                <a:cs typeface="Arial Black"/>
              </a:rPr>
              <a:t>REDESIGN / ILLUSTRATE  </a:t>
            </a:r>
          </a:p>
          <a:p>
            <a:pPr marL="0" indent="0" algn="ctr">
              <a:spcBef>
                <a:spcPts val="0"/>
              </a:spcBef>
              <a:buNone/>
            </a:pPr>
            <a:r>
              <a:rPr lang="en-US" sz="3800" dirty="0" smtClean="0">
                <a:latin typeface="Lato Black"/>
              </a:rPr>
              <a:t>the bag/purse that you will now gift</a:t>
            </a:r>
          </a:p>
          <a:p>
            <a:pPr marL="0" indent="0" algn="ctr">
              <a:spcBef>
                <a:spcPts val="0"/>
              </a:spcBef>
              <a:buNone/>
            </a:pPr>
            <a:r>
              <a:rPr lang="en-US" sz="3800" dirty="0" smtClean="0">
                <a:latin typeface="Lato Black"/>
              </a:rPr>
              <a:t> your partner</a:t>
            </a:r>
          </a:p>
          <a:p>
            <a:pPr marL="0" indent="0">
              <a:buNone/>
            </a:pPr>
            <a:endParaRPr lang="en-US" dirty="0">
              <a:latin typeface="Lato" pitchFamily="34" charset="0"/>
            </a:endParaRPr>
          </a:p>
        </p:txBody>
      </p:sp>
    </p:spTree>
    <p:extLst>
      <p:ext uri="{BB962C8B-B14F-4D97-AF65-F5344CB8AC3E}">
        <p14:creationId xmlns="" xmlns:p14="http://schemas.microsoft.com/office/powerpoint/2010/main" val="1584140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3" cstate="print"/>
          <a:stretch>
            <a:fillRect/>
          </a:stretch>
        </p:blipFill>
        <p:spPr>
          <a:xfrm>
            <a:off x="0" y="0"/>
            <a:ext cx="9144000" cy="5143500"/>
          </a:xfrm>
          <a:prstGeom prst="rect">
            <a:avLst/>
          </a:prstGeom>
        </p:spPr>
      </p:pic>
      <p:sp>
        <p:nvSpPr>
          <p:cNvPr id="13" name="Title 1"/>
          <p:cNvSpPr txBox="1">
            <a:spLocks/>
          </p:cNvSpPr>
          <p:nvPr/>
        </p:nvSpPr>
        <p:spPr>
          <a:xfrm>
            <a:off x="215008" y="1545636"/>
            <a:ext cx="8928992" cy="14041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1"/>
                </a:solidFill>
                <a:effectLst/>
                <a:uLnTx/>
                <a:uFillTx/>
                <a:latin typeface="Lato Black"/>
                <a:ea typeface="+mj-ea"/>
                <a:cs typeface="Arial Black"/>
              </a:rPr>
              <a:t>Taking </a:t>
            </a:r>
            <a:br>
              <a:rPr kumimoji="0" lang="en-US" sz="4800" b="1" i="0" u="none" strike="noStrike" kern="1200" cap="none" spc="0" normalizeH="0" baseline="0" noProof="0" dirty="0" smtClean="0">
                <a:ln>
                  <a:noFill/>
                </a:ln>
                <a:solidFill>
                  <a:schemeClr val="tx1"/>
                </a:solidFill>
                <a:effectLst/>
                <a:uLnTx/>
                <a:uFillTx/>
                <a:latin typeface="Lato Black"/>
                <a:ea typeface="+mj-ea"/>
                <a:cs typeface="Arial Black"/>
              </a:rPr>
            </a:br>
            <a:r>
              <a:rPr kumimoji="0" lang="en-US" sz="4800" b="1" i="0" u="none" strike="noStrike" kern="1200" cap="none" spc="0" normalizeH="0" baseline="0" noProof="0" dirty="0" smtClean="0">
                <a:ln>
                  <a:noFill/>
                </a:ln>
                <a:solidFill>
                  <a:schemeClr val="bg1"/>
                </a:solidFill>
                <a:effectLst/>
                <a:uLnTx/>
                <a:uFillTx/>
                <a:latin typeface="Lato Black"/>
                <a:ea typeface="+mj-ea"/>
                <a:cs typeface="Arial Black"/>
              </a:rPr>
              <a:t>Design for Change </a:t>
            </a:r>
            <a:br>
              <a:rPr kumimoji="0" lang="en-US" sz="4800" b="1" i="0" u="none" strike="noStrike" kern="1200" cap="none" spc="0" normalizeH="0" baseline="0" noProof="0" dirty="0" smtClean="0">
                <a:ln>
                  <a:noFill/>
                </a:ln>
                <a:solidFill>
                  <a:schemeClr val="bg1"/>
                </a:solidFill>
                <a:effectLst/>
                <a:uLnTx/>
                <a:uFillTx/>
                <a:latin typeface="Lato Black"/>
                <a:ea typeface="+mj-ea"/>
                <a:cs typeface="Arial Black"/>
              </a:rPr>
            </a:br>
            <a:r>
              <a:rPr kumimoji="0" lang="en-US" sz="4800" b="1" i="0" u="none" strike="noStrike" kern="1200" cap="none" spc="0" normalizeH="0" baseline="0" noProof="0" dirty="0" smtClean="0">
                <a:ln>
                  <a:noFill/>
                </a:ln>
                <a:solidFill>
                  <a:schemeClr val="tx1"/>
                </a:solidFill>
                <a:effectLst/>
                <a:uLnTx/>
                <a:uFillTx/>
                <a:latin typeface="Lato Black"/>
                <a:ea typeface="+mj-ea"/>
                <a:cs typeface="Arial Black"/>
              </a:rPr>
              <a:t>to </a:t>
            </a:r>
            <a:r>
              <a:rPr kumimoji="0" lang="en-US" sz="4800" b="1" i="1" u="none" strike="noStrike" kern="1200" cap="none" spc="0" normalizeH="0" baseline="0" noProof="0" dirty="0" smtClean="0">
                <a:ln>
                  <a:noFill/>
                </a:ln>
                <a:solidFill>
                  <a:schemeClr val="tx1"/>
                </a:solidFill>
                <a:effectLst/>
                <a:uLnTx/>
                <a:uFillTx/>
                <a:latin typeface="Lato Black"/>
                <a:ea typeface="+mj-ea"/>
                <a:cs typeface="Arial Black"/>
              </a:rPr>
              <a:t>your</a:t>
            </a:r>
            <a:r>
              <a:rPr kumimoji="0" lang="en-US" sz="4800" b="1" i="0" u="none" strike="noStrike" kern="1200" cap="none" spc="0" normalizeH="0" baseline="0" noProof="0" dirty="0" smtClean="0">
                <a:ln>
                  <a:noFill/>
                </a:ln>
                <a:solidFill>
                  <a:schemeClr val="tx1"/>
                </a:solidFill>
                <a:effectLst/>
                <a:uLnTx/>
                <a:uFillTx/>
                <a:latin typeface="Lato Black"/>
                <a:ea typeface="+mj-ea"/>
                <a:cs typeface="Arial Black"/>
              </a:rPr>
              <a:t> classroom!</a:t>
            </a:r>
            <a:endParaRPr kumimoji="0" lang="en-US" sz="4800" b="1" i="0" u="none" strike="noStrike" kern="1200" cap="none" spc="0" normalizeH="0" baseline="0" noProof="0" dirty="0">
              <a:ln>
                <a:noFill/>
              </a:ln>
              <a:solidFill>
                <a:schemeClr val="tx1"/>
              </a:solidFill>
              <a:effectLst/>
              <a:uLnTx/>
              <a:uFillTx/>
              <a:latin typeface="Lato Black"/>
              <a:ea typeface="+mj-ea"/>
              <a:cs typeface="Arial Black"/>
            </a:endParaRPr>
          </a:p>
        </p:txBody>
      </p:sp>
      <p:pic>
        <p:nvPicPr>
          <p:cNvPr id="5" name="Picture 4" descr="DFC LOGO 2014.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image1.jpeg" descr="1.jpg"/>
          <p:cNvPicPr/>
          <p:nvPr/>
        </p:nvPicPr>
        <p:blipFill>
          <a:blip r:embed="rId3">
            <a:extLst/>
          </a:blip>
          <a:stretch>
            <a:fillRect/>
          </a:stretch>
        </p:blipFill>
        <p:spPr>
          <a:xfrm>
            <a:off x="0" y="0"/>
            <a:ext cx="9144000" cy="5143500"/>
          </a:xfrm>
          <a:prstGeom prst="rect">
            <a:avLst/>
          </a:prstGeom>
          <a:ln w="12700">
            <a:miter lim="400000"/>
          </a:ln>
        </p:spPr>
      </p:pic>
      <p:pic>
        <p:nvPicPr>
          <p:cNvPr id="100" name="image3.png" descr="1.png"/>
          <p:cNvPicPr/>
          <p:nvPr/>
        </p:nvPicPr>
        <p:blipFill>
          <a:blip r:embed="rId4">
            <a:extLst/>
          </a:blip>
          <a:stretch>
            <a:fillRect/>
          </a:stretch>
        </p:blipFill>
        <p:spPr>
          <a:xfrm>
            <a:off x="1143002" y="1047750"/>
            <a:ext cx="3048007" cy="2734062"/>
          </a:xfrm>
          <a:prstGeom prst="rect">
            <a:avLst/>
          </a:prstGeom>
          <a:ln w="12700">
            <a:miter lim="400000"/>
          </a:ln>
        </p:spPr>
      </p:pic>
      <p:pic>
        <p:nvPicPr>
          <p:cNvPr id="101" name="image4.png" descr="2.png"/>
          <p:cNvPicPr/>
          <p:nvPr/>
        </p:nvPicPr>
        <p:blipFill>
          <a:blip r:embed="rId5">
            <a:extLst/>
          </a:blip>
          <a:stretch>
            <a:fillRect/>
          </a:stretch>
        </p:blipFill>
        <p:spPr>
          <a:xfrm>
            <a:off x="4953002" y="1047751"/>
            <a:ext cx="3048007" cy="2779785"/>
          </a:xfrm>
          <a:prstGeom prst="rect">
            <a:avLst/>
          </a:prstGeom>
          <a:ln w="12700">
            <a:miter lim="400000"/>
          </a:ln>
        </p:spPr>
      </p:pic>
      <p:sp>
        <p:nvSpPr>
          <p:cNvPr id="107" name="Shape 107"/>
          <p:cNvSpPr/>
          <p:nvPr/>
        </p:nvSpPr>
        <p:spPr>
          <a:xfrm>
            <a:off x="2950863" y="133350"/>
            <a:ext cx="3062694" cy="707882"/>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defRPr sz="3000" b="1">
                <a:solidFill>
                  <a:srgbClr val="FFFFFF"/>
                </a:solidFill>
                <a:latin typeface="DJB Woke Up Late"/>
                <a:ea typeface="DJB Woke Up Late"/>
                <a:cs typeface="DJB Woke Up Late"/>
                <a:sym typeface="DJB Woke Up Late"/>
              </a:defRPr>
            </a:lvl1pPr>
          </a:lstStyle>
          <a:p>
            <a:pPr lvl="0">
              <a:defRPr sz="1800" b="0">
                <a:solidFill>
                  <a:srgbClr val="000000"/>
                </a:solidFill>
              </a:defRPr>
            </a:pPr>
            <a:r>
              <a:rPr lang="en-US" sz="4000" b="1" dirty="0" smtClean="0">
                <a:solidFill>
                  <a:schemeClr val="bg1"/>
                </a:solidFill>
                <a:latin typeface="Lato Black"/>
              </a:rPr>
              <a:t>Current Scenario</a:t>
            </a:r>
            <a:endParaRPr sz="4000" b="1" dirty="0">
              <a:solidFill>
                <a:schemeClr val="bg1"/>
              </a:solidFill>
              <a:latin typeface="Lato Black"/>
            </a:endParaRPr>
          </a:p>
        </p:txBody>
      </p:sp>
      <p:sp>
        <p:nvSpPr>
          <p:cNvPr id="108" name="Shape 108"/>
          <p:cNvSpPr/>
          <p:nvPr/>
        </p:nvSpPr>
        <p:spPr>
          <a:xfrm>
            <a:off x="2357984" y="4027166"/>
            <a:ext cx="3128416" cy="6463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3000" b="1">
                <a:latin typeface="DJB Woke Up Late"/>
                <a:ea typeface="DJB Woke Up Late"/>
                <a:cs typeface="DJB Woke Up Late"/>
                <a:sym typeface="DJB Woke Up Late"/>
              </a:defRPr>
            </a:lvl1pPr>
          </a:lstStyle>
          <a:p>
            <a:pPr lvl="0">
              <a:defRPr sz="1800" b="0"/>
            </a:pPr>
            <a:r>
              <a:rPr sz="3600" b="1" dirty="0">
                <a:latin typeface="Lato Black"/>
              </a:rPr>
              <a:t>‘Either’ ‘Or’ Model</a:t>
            </a:r>
          </a:p>
        </p:txBody>
      </p:sp>
      <p:sp>
        <p:nvSpPr>
          <p:cNvPr id="109" name="Shape 109"/>
          <p:cNvSpPr/>
          <p:nvPr/>
        </p:nvSpPr>
        <p:spPr>
          <a:xfrm>
            <a:off x="1371600" y="1885950"/>
            <a:ext cx="2743200" cy="120032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0" algn="ctr"/>
            <a:r>
              <a:rPr sz="2400" b="1" dirty="0">
                <a:latin typeface="Lato Black"/>
                <a:ea typeface="DJB Woke Up Late"/>
                <a:cs typeface="DJB Woke Up Late"/>
                <a:sym typeface="DJB Woke Up Late"/>
              </a:rPr>
              <a:t>one size fits all</a:t>
            </a:r>
          </a:p>
          <a:p>
            <a:pPr lvl="0" algn="ctr"/>
            <a:r>
              <a:rPr sz="2400" b="1" dirty="0">
                <a:latin typeface="Lato Black"/>
                <a:ea typeface="DJB Woke Up Late"/>
                <a:cs typeface="DJB Woke Up Late"/>
                <a:sym typeface="DJB Woke Up Late"/>
              </a:rPr>
              <a:t>content heavy</a:t>
            </a:r>
          </a:p>
          <a:p>
            <a:pPr lvl="0" algn="ctr"/>
            <a:r>
              <a:rPr sz="2400" b="1" dirty="0">
                <a:latin typeface="Lato Black"/>
                <a:ea typeface="DJB Woke Up Late"/>
                <a:cs typeface="DJB Woke Up Late"/>
                <a:sym typeface="DJB Woke Up Late"/>
              </a:rPr>
              <a:t>test oriented</a:t>
            </a:r>
          </a:p>
        </p:txBody>
      </p:sp>
      <p:sp>
        <p:nvSpPr>
          <p:cNvPr id="110" name="Shape 110"/>
          <p:cNvSpPr/>
          <p:nvPr/>
        </p:nvSpPr>
        <p:spPr>
          <a:xfrm>
            <a:off x="5181597" y="1752425"/>
            <a:ext cx="2667003" cy="120032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ctr"/>
            <a:r>
              <a:rPr sz="2400" b="1" dirty="0">
                <a:latin typeface="Lato Black"/>
                <a:ea typeface="DJB Woke Up Late"/>
                <a:cs typeface="DJB Woke Up Late"/>
                <a:sym typeface="DJB Woke Up Late"/>
              </a:rPr>
              <a:t>a feel good</a:t>
            </a:r>
          </a:p>
          <a:p>
            <a:pPr lvl="0" algn="ctr"/>
            <a:r>
              <a:rPr sz="2400" b="1" dirty="0">
                <a:latin typeface="Lato Black"/>
                <a:ea typeface="DJB Woke Up Late"/>
                <a:cs typeface="DJB Woke Up Late"/>
                <a:sym typeface="DJB Woke Up Late"/>
              </a:rPr>
              <a:t>social emotional</a:t>
            </a:r>
          </a:p>
          <a:p>
            <a:pPr lvl="0" algn="ctr"/>
            <a:r>
              <a:rPr sz="2400" b="1" dirty="0">
                <a:latin typeface="Lato Black"/>
                <a:ea typeface="DJB Woke Up Late"/>
                <a:cs typeface="DJB Woke Up Late"/>
                <a:sym typeface="DJB Woke Up Late"/>
              </a:rPr>
              <a:t>program</a:t>
            </a:r>
          </a:p>
        </p:txBody>
      </p:sp>
      <p:pic>
        <p:nvPicPr>
          <p:cNvPr id="12" name="Picture 11" descr="DFC LOGO 2014.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pic>
        <p:nvPicPr>
          <p:cNvPr id="5" name="Picture 4" descr="DFC LOGO 2014.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84368" y="195486"/>
            <a:ext cx="989720" cy="547464"/>
          </a:xfrm>
          <a:prstGeom prst="rect">
            <a:avLst/>
          </a:prstGeom>
        </p:spPr>
      </p:pic>
      <p:sp>
        <p:nvSpPr>
          <p:cNvPr id="6" name="Title 1"/>
          <p:cNvSpPr>
            <a:spLocks noGrp="1"/>
          </p:cNvSpPr>
          <p:nvPr>
            <p:ph type="title"/>
          </p:nvPr>
        </p:nvSpPr>
        <p:spPr>
          <a:xfrm>
            <a:off x="428596" y="2019300"/>
            <a:ext cx="8229600" cy="857250"/>
          </a:xfrm>
        </p:spPr>
        <p:txBody>
          <a:bodyPr>
            <a:noAutofit/>
          </a:bodyPr>
          <a:lstStyle/>
          <a:p>
            <a:r>
              <a:rPr lang="en-IN" sz="7200" dirty="0" smtClean="0">
                <a:solidFill>
                  <a:schemeClr val="bg1"/>
                </a:solidFill>
                <a:latin typeface="Lato Black"/>
              </a:rPr>
              <a:t>Session 1</a:t>
            </a:r>
            <a:endParaRPr lang="en-US" sz="7200" dirty="0">
              <a:solidFill>
                <a:schemeClr val="bg1"/>
              </a:solidFill>
              <a:latin typeface="Lato Black"/>
            </a:endParaRPr>
          </a:p>
        </p:txBody>
      </p:sp>
    </p:spTree>
    <p:extLst>
      <p:ext uri="{BB962C8B-B14F-4D97-AF65-F5344CB8AC3E}">
        <p14:creationId xmlns="" xmlns:p14="http://schemas.microsoft.com/office/powerpoint/2010/main" val="1937117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1.jpeg" descr="1.jpg"/>
          <p:cNvPicPr/>
          <p:nvPr/>
        </p:nvPicPr>
        <p:blipFill>
          <a:blip r:embed="rId2">
            <a:extLst/>
          </a:blip>
          <a:stretch>
            <a:fillRect/>
          </a:stretch>
        </p:blipFill>
        <p:spPr>
          <a:xfrm>
            <a:off x="0" y="0"/>
            <a:ext cx="9144000" cy="5143500"/>
          </a:xfrm>
          <a:prstGeom prst="rect">
            <a:avLst/>
          </a:prstGeom>
          <a:ln w="12700">
            <a:miter lim="400000"/>
          </a:ln>
        </p:spPr>
      </p:pic>
      <p:pic>
        <p:nvPicPr>
          <p:cNvPr id="114" name="image3.png" descr="1.png"/>
          <p:cNvPicPr/>
          <p:nvPr/>
        </p:nvPicPr>
        <p:blipFill>
          <a:blip r:embed="rId3">
            <a:extLst/>
          </a:blip>
          <a:stretch>
            <a:fillRect/>
          </a:stretch>
        </p:blipFill>
        <p:spPr>
          <a:xfrm>
            <a:off x="1752602" y="1047750"/>
            <a:ext cx="3048007" cy="2734062"/>
          </a:xfrm>
          <a:prstGeom prst="rect">
            <a:avLst/>
          </a:prstGeom>
          <a:ln w="12700">
            <a:miter lim="400000"/>
          </a:ln>
        </p:spPr>
      </p:pic>
      <p:pic>
        <p:nvPicPr>
          <p:cNvPr id="115" name="image4.png" descr="2.png"/>
          <p:cNvPicPr/>
          <p:nvPr/>
        </p:nvPicPr>
        <p:blipFill>
          <a:blip r:embed="rId4">
            <a:extLst/>
          </a:blip>
          <a:stretch>
            <a:fillRect/>
          </a:stretch>
        </p:blipFill>
        <p:spPr>
          <a:xfrm>
            <a:off x="4191002" y="1047751"/>
            <a:ext cx="3048007" cy="2779785"/>
          </a:xfrm>
          <a:prstGeom prst="rect">
            <a:avLst/>
          </a:prstGeom>
          <a:ln w="12700">
            <a:miter lim="400000"/>
          </a:ln>
        </p:spPr>
      </p:pic>
      <p:sp>
        <p:nvSpPr>
          <p:cNvPr id="116" name="Shape 116"/>
          <p:cNvSpPr/>
          <p:nvPr/>
        </p:nvSpPr>
        <p:spPr>
          <a:xfrm>
            <a:off x="457200" y="312923"/>
            <a:ext cx="7285003" cy="52321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lgn="ctr"/>
            <a:r>
              <a:rPr sz="2800" dirty="0">
                <a:solidFill>
                  <a:srgbClr val="FFFFFF"/>
                </a:solidFill>
                <a:latin typeface="Lato Black"/>
                <a:ea typeface="Apple LiGothic Medium"/>
                <a:cs typeface="DJB Woke Up Late"/>
                <a:sym typeface="Apple LiGothic Medium"/>
              </a:rPr>
              <a:t>Imagine</a:t>
            </a:r>
            <a:r>
              <a:rPr sz="2800" dirty="0">
                <a:latin typeface="Lato Black"/>
                <a:ea typeface="Apple LiGothic Medium"/>
                <a:cs typeface="DJB Woke Up Late"/>
                <a:sym typeface="Apple LiGothic Medium"/>
              </a:rPr>
              <a:t> if every </a:t>
            </a:r>
            <a:r>
              <a:rPr lang="en-US" sz="2800" dirty="0" smtClean="0">
                <a:latin typeface="Lato Black"/>
                <a:ea typeface="Apple LiGothic Medium"/>
                <a:cs typeface="DJB Woke Up Late"/>
                <a:sym typeface="Apple LiGothic Medium"/>
              </a:rPr>
              <a:t>person</a:t>
            </a:r>
            <a:r>
              <a:rPr sz="2800" dirty="0" smtClean="0">
                <a:latin typeface="Lato Black"/>
                <a:ea typeface="Apple LiGothic Medium"/>
                <a:cs typeface="DJB Woke Up Late"/>
                <a:sym typeface="Apple LiGothic Medium"/>
              </a:rPr>
              <a:t> </a:t>
            </a:r>
            <a:r>
              <a:rPr sz="2800" dirty="0">
                <a:latin typeface="Lato Black"/>
                <a:ea typeface="Apple LiGothic Medium"/>
                <a:cs typeface="DJB Woke Up Late"/>
                <a:sym typeface="Apple LiGothic Medium"/>
              </a:rPr>
              <a:t>graduated </a:t>
            </a:r>
            <a:r>
              <a:rPr sz="2800" dirty="0" smtClean="0">
                <a:latin typeface="Lato Black"/>
                <a:ea typeface="Apple LiGothic Medium"/>
                <a:cs typeface="DJB Woke Up Late"/>
                <a:sym typeface="Apple LiGothic Medium"/>
              </a:rPr>
              <a:t>wit</a:t>
            </a:r>
            <a:r>
              <a:rPr lang="en-US" sz="2800" dirty="0" smtClean="0">
                <a:latin typeface="Lato Black"/>
                <a:ea typeface="Apple LiGothic Medium"/>
                <a:cs typeface="DJB Woke Up Late"/>
                <a:sym typeface="Apple LiGothic Medium"/>
              </a:rPr>
              <a:t>h</a:t>
            </a:r>
            <a:r>
              <a:rPr sz="2800" dirty="0" smtClean="0">
                <a:latin typeface="Lato Black"/>
                <a:ea typeface="Apple LiGothic Medium"/>
                <a:cs typeface="DJB Woke Up Late"/>
                <a:sym typeface="Apple LiGothic Medium"/>
              </a:rPr>
              <a:t>.</a:t>
            </a:r>
            <a:r>
              <a:rPr lang="en-US" sz="2800" dirty="0" smtClean="0">
                <a:latin typeface="Lato Black"/>
                <a:ea typeface="Apple LiGothic Medium"/>
                <a:cs typeface="DJB Woke Up Late"/>
                <a:sym typeface="Apple LiGothic Medium"/>
              </a:rPr>
              <a:t>.</a:t>
            </a:r>
            <a:endParaRPr sz="2800" dirty="0">
              <a:latin typeface="Lato Black"/>
              <a:ea typeface="Apple LiGothic Medium"/>
              <a:cs typeface="DJB Woke Up Late"/>
              <a:sym typeface="Apple LiGothic Medium"/>
            </a:endParaRPr>
          </a:p>
        </p:txBody>
      </p:sp>
      <p:sp>
        <p:nvSpPr>
          <p:cNvPr id="121" name="Shape 121"/>
          <p:cNvSpPr/>
          <p:nvPr/>
        </p:nvSpPr>
        <p:spPr>
          <a:xfrm>
            <a:off x="2133600" y="4209733"/>
            <a:ext cx="4433261" cy="6463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3000" b="1">
                <a:latin typeface="DJB Woke Up Late"/>
                <a:ea typeface="DJB Woke Up Late"/>
                <a:cs typeface="DJB Woke Up Late"/>
                <a:sym typeface="DJB Woke Up Late"/>
              </a:defRPr>
            </a:lvl1pPr>
          </a:lstStyle>
          <a:p>
            <a:pPr lvl="0">
              <a:defRPr sz="1800" b="0"/>
            </a:pPr>
            <a:r>
              <a:rPr sz="3600" dirty="0">
                <a:latin typeface="Lato Black"/>
              </a:rPr>
              <a:t>‘Both’ ‘And’ Model</a:t>
            </a:r>
          </a:p>
        </p:txBody>
      </p:sp>
      <p:sp>
        <p:nvSpPr>
          <p:cNvPr id="122" name="Shape 122"/>
          <p:cNvSpPr/>
          <p:nvPr/>
        </p:nvSpPr>
        <p:spPr>
          <a:xfrm>
            <a:off x="2001084" y="1733550"/>
            <a:ext cx="2667006" cy="138499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ctr"/>
            <a:r>
              <a:rPr sz="2800" b="1" dirty="0">
                <a:latin typeface="Lato Black"/>
                <a:ea typeface="DJB Woke Up Late"/>
                <a:cs typeface="DJB Woke Up Late"/>
                <a:sym typeface="DJB Woke Up Late"/>
              </a:rPr>
              <a:t>PASSION</a:t>
            </a:r>
          </a:p>
          <a:p>
            <a:pPr lvl="0" algn="ctr"/>
            <a:r>
              <a:rPr sz="2800" b="1" dirty="0">
                <a:latin typeface="Lato Black"/>
                <a:ea typeface="DJB Woke Up Late"/>
                <a:cs typeface="DJB Woke Up Late"/>
                <a:sym typeface="DJB Woke Up Late"/>
              </a:rPr>
              <a:t>CONTENT </a:t>
            </a:r>
          </a:p>
          <a:p>
            <a:pPr lvl="0" algn="ctr"/>
            <a:r>
              <a:rPr sz="2800" b="1" dirty="0">
                <a:latin typeface="Lato Black"/>
                <a:ea typeface="DJB Woke Up Late"/>
                <a:cs typeface="DJB Woke Up Late"/>
                <a:sym typeface="DJB Woke Up Late"/>
              </a:rPr>
              <a:t>DOING WELL</a:t>
            </a:r>
          </a:p>
        </p:txBody>
      </p:sp>
      <p:sp>
        <p:nvSpPr>
          <p:cNvPr id="123" name="Shape 123"/>
          <p:cNvSpPr/>
          <p:nvPr/>
        </p:nvSpPr>
        <p:spPr>
          <a:xfrm>
            <a:off x="4942695" y="1733550"/>
            <a:ext cx="1974254" cy="138499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lgn="ctr"/>
            <a:r>
              <a:rPr sz="2800" b="1" dirty="0">
                <a:latin typeface="Lato Black"/>
                <a:ea typeface="DJB Woke Up Late"/>
                <a:cs typeface="DJB Woke Up Late"/>
                <a:sym typeface="DJB Woke Up Late"/>
              </a:rPr>
              <a:t>COMPASSION</a:t>
            </a:r>
          </a:p>
          <a:p>
            <a:pPr lvl="0" algn="ctr"/>
            <a:r>
              <a:rPr sz="2800" b="1" dirty="0">
                <a:latin typeface="Lato Black"/>
                <a:ea typeface="DJB Woke Up Late"/>
                <a:cs typeface="DJB Woke Up Late"/>
                <a:sym typeface="DJB Woke Up Late"/>
              </a:rPr>
              <a:t>CHARACTER</a:t>
            </a:r>
          </a:p>
          <a:p>
            <a:pPr lvl="0" algn="ctr"/>
            <a:r>
              <a:rPr sz="2800" b="1" dirty="0">
                <a:latin typeface="Lato Black"/>
                <a:ea typeface="DJB Woke Up Late"/>
                <a:cs typeface="DJB Woke Up Late"/>
                <a:sym typeface="DJB Woke Up Late"/>
              </a:rPr>
              <a:t>DOING GOOD</a:t>
            </a:r>
          </a:p>
        </p:txBody>
      </p:sp>
      <p:pic>
        <p:nvPicPr>
          <p:cNvPr id="11" name="Picture 10" descr="DFC LOGO 2014.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922468" y="195487"/>
            <a:ext cx="989720" cy="504056"/>
          </a:xfrm>
          <a:prstGeom prst="rect">
            <a:avLst/>
          </a:prstGeom>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image1.jpeg" descr="1.jpg"/>
          <p:cNvPicPr/>
          <p:nvPr/>
        </p:nvPicPr>
        <p:blipFill>
          <a:blip r:embed="rId2">
            <a:extLst/>
          </a:blip>
          <a:stretch>
            <a:fillRect/>
          </a:stretch>
        </p:blipFill>
        <p:spPr>
          <a:xfrm>
            <a:off x="0" y="0"/>
            <a:ext cx="9144000" cy="5143500"/>
          </a:xfrm>
          <a:prstGeom prst="rect">
            <a:avLst/>
          </a:prstGeom>
          <a:ln w="12700">
            <a:miter lim="400000"/>
          </a:ln>
        </p:spPr>
      </p:pic>
      <p:pic>
        <p:nvPicPr>
          <p:cNvPr id="87" name="image3.png" descr="1.png"/>
          <p:cNvPicPr/>
          <p:nvPr/>
        </p:nvPicPr>
        <p:blipFill>
          <a:blip r:embed="rId3">
            <a:extLst/>
          </a:blip>
          <a:stretch>
            <a:fillRect/>
          </a:stretch>
        </p:blipFill>
        <p:spPr>
          <a:xfrm>
            <a:off x="2263913" y="1451468"/>
            <a:ext cx="2725130" cy="2545860"/>
          </a:xfrm>
          <a:prstGeom prst="rect">
            <a:avLst/>
          </a:prstGeom>
          <a:ln w="12700">
            <a:miter lim="400000"/>
          </a:ln>
        </p:spPr>
      </p:pic>
      <p:pic>
        <p:nvPicPr>
          <p:cNvPr id="88" name="image4.png" descr="2.png"/>
          <p:cNvPicPr/>
          <p:nvPr/>
        </p:nvPicPr>
        <p:blipFill>
          <a:blip r:embed="rId4">
            <a:extLst/>
          </a:blip>
          <a:stretch>
            <a:fillRect/>
          </a:stretch>
        </p:blipFill>
        <p:spPr>
          <a:xfrm>
            <a:off x="4572373" y="1409227"/>
            <a:ext cx="2837829" cy="2588100"/>
          </a:xfrm>
          <a:prstGeom prst="rect">
            <a:avLst/>
          </a:prstGeom>
          <a:ln w="12700">
            <a:miter lim="400000"/>
          </a:ln>
        </p:spPr>
      </p:pic>
      <p:sp>
        <p:nvSpPr>
          <p:cNvPr id="93" name="Shape 93"/>
          <p:cNvSpPr/>
          <p:nvPr/>
        </p:nvSpPr>
        <p:spPr>
          <a:xfrm>
            <a:off x="2109318" y="2241891"/>
            <a:ext cx="2854689" cy="10156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ctr"/>
            <a:r>
              <a:rPr sz="2000" b="1" dirty="0">
                <a:latin typeface="Lato Black"/>
                <a:ea typeface="DJB Woke Up Late"/>
                <a:cs typeface="DJB Woke Up Late"/>
                <a:sym typeface="DJB Woke Up Late"/>
              </a:rPr>
              <a:t>nurtures</a:t>
            </a:r>
          </a:p>
          <a:p>
            <a:pPr lvl="0" algn="ctr"/>
            <a:r>
              <a:rPr sz="2000" b="1" dirty="0">
                <a:latin typeface="Lato Black"/>
                <a:ea typeface="DJB Woke Up Late"/>
                <a:cs typeface="DJB Woke Up Late"/>
                <a:sym typeface="DJB Woke Up Late"/>
              </a:rPr>
              <a:t>SOCIAL-EMOTIONAL</a:t>
            </a:r>
          </a:p>
          <a:p>
            <a:pPr lvl="0" algn="ctr"/>
            <a:r>
              <a:rPr sz="2000" b="1" dirty="0">
                <a:latin typeface="Lato Black"/>
                <a:ea typeface="DJB Woke Up Late"/>
                <a:cs typeface="DJB Woke Up Late"/>
                <a:sym typeface="DJB Woke Up Late"/>
              </a:rPr>
              <a:t>COMPETENCIES</a:t>
            </a:r>
          </a:p>
        </p:txBody>
      </p:sp>
      <p:sp>
        <p:nvSpPr>
          <p:cNvPr id="94" name="Shape 94"/>
          <p:cNvSpPr/>
          <p:nvPr/>
        </p:nvSpPr>
        <p:spPr>
          <a:xfrm>
            <a:off x="4807226" y="2209625"/>
            <a:ext cx="2397939" cy="10156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ctr"/>
            <a:r>
              <a:rPr sz="2000" b="1" dirty="0">
                <a:latin typeface="Lato Black"/>
                <a:ea typeface="DJB Woke Up Late"/>
                <a:cs typeface="DJB Woke Up Late"/>
                <a:sym typeface="DJB Woke Up Late"/>
              </a:rPr>
              <a:t>develops</a:t>
            </a:r>
          </a:p>
          <a:p>
            <a:pPr lvl="0" algn="ctr"/>
            <a:r>
              <a:rPr sz="2000" b="1" dirty="0">
                <a:latin typeface="Lato Black"/>
                <a:ea typeface="DJB Woke Up Late"/>
                <a:cs typeface="DJB Woke Up Late"/>
                <a:sym typeface="DJB Woke Up Late"/>
              </a:rPr>
              <a:t>21ST CENTURY</a:t>
            </a:r>
          </a:p>
          <a:p>
            <a:pPr lvl="0" algn="ctr"/>
            <a:r>
              <a:rPr sz="2000" b="1" dirty="0">
                <a:latin typeface="Lato Black"/>
                <a:ea typeface="DJB Woke Up Late"/>
                <a:cs typeface="DJB Woke Up Late"/>
                <a:sym typeface="DJB Woke Up Late"/>
              </a:rPr>
              <a:t>SKILLS</a:t>
            </a:r>
          </a:p>
        </p:txBody>
      </p:sp>
      <p:sp>
        <p:nvSpPr>
          <p:cNvPr id="95" name="Shape 95"/>
          <p:cNvSpPr/>
          <p:nvPr/>
        </p:nvSpPr>
        <p:spPr>
          <a:xfrm>
            <a:off x="2895597" y="424285"/>
            <a:ext cx="3630157" cy="58477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defRPr sz="2400">
                <a:latin typeface="DJB Woke Up Late"/>
                <a:ea typeface="DJB Woke Up Late"/>
                <a:cs typeface="DJB Woke Up Late"/>
                <a:sym typeface="DJB Woke Up Late"/>
              </a:defRPr>
            </a:lvl1pPr>
          </a:lstStyle>
          <a:p>
            <a:pPr lvl="0">
              <a:defRPr sz="1800"/>
            </a:pPr>
            <a:r>
              <a:rPr sz="3200" b="1" dirty="0">
                <a:solidFill>
                  <a:schemeClr val="bg1"/>
                </a:solidFill>
                <a:latin typeface="Lato Black"/>
              </a:rPr>
              <a:t>Power of Design Thinking</a:t>
            </a:r>
          </a:p>
        </p:txBody>
      </p:sp>
      <p:pic>
        <p:nvPicPr>
          <p:cNvPr id="10" name="Picture 9" descr="DFC LOGO 2014.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1.jpeg" descr="1.jpg"/>
          <p:cNvPicPr/>
          <p:nvPr/>
        </p:nvPicPr>
        <p:blipFill>
          <a:blip r:embed="rId2">
            <a:extLst/>
          </a:blip>
          <a:stretch>
            <a:fillRect/>
          </a:stretch>
        </p:blipFill>
        <p:spPr>
          <a:xfrm>
            <a:off x="0" y="-95250"/>
            <a:ext cx="9144000" cy="5257800"/>
          </a:xfrm>
          <a:prstGeom prst="rect">
            <a:avLst/>
          </a:prstGeom>
          <a:ln w="12700">
            <a:miter lim="400000"/>
          </a:ln>
        </p:spPr>
      </p:pic>
      <p:pic>
        <p:nvPicPr>
          <p:cNvPr id="222" name="image5.png" descr="13.png"/>
          <p:cNvPicPr/>
          <p:nvPr/>
        </p:nvPicPr>
        <p:blipFill>
          <a:blip r:embed="rId3">
            <a:extLst/>
          </a:blip>
          <a:stretch>
            <a:fillRect/>
          </a:stretch>
        </p:blipFill>
        <p:spPr>
          <a:xfrm>
            <a:off x="1143000" y="1123950"/>
            <a:ext cx="6664270" cy="3276600"/>
          </a:xfrm>
          <a:prstGeom prst="rect">
            <a:avLst/>
          </a:prstGeom>
          <a:ln w="12700">
            <a:miter lim="400000"/>
          </a:ln>
        </p:spPr>
      </p:pic>
      <p:pic>
        <p:nvPicPr>
          <p:cNvPr id="224" name="image19.png" descr="14.png"/>
          <p:cNvPicPr/>
          <p:nvPr/>
        </p:nvPicPr>
        <p:blipFill>
          <a:blip r:embed="rId4">
            <a:extLst/>
          </a:blip>
          <a:stretch>
            <a:fillRect/>
          </a:stretch>
        </p:blipFill>
        <p:spPr>
          <a:xfrm>
            <a:off x="2308087" y="1689653"/>
            <a:ext cx="4605130" cy="2319129"/>
          </a:xfrm>
          <a:prstGeom prst="rect">
            <a:avLst/>
          </a:prstGeom>
          <a:ln w="12700">
            <a:miter lim="400000"/>
          </a:ln>
        </p:spPr>
      </p:pic>
      <p:sp>
        <p:nvSpPr>
          <p:cNvPr id="225" name="Shape 225"/>
          <p:cNvSpPr/>
          <p:nvPr/>
        </p:nvSpPr>
        <p:spPr>
          <a:xfrm>
            <a:off x="1390441" y="664214"/>
            <a:ext cx="6437016" cy="58477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lgn="ctr"/>
            <a:r>
              <a:rPr sz="3200" dirty="0">
                <a:latin typeface="Lato Black"/>
                <a:ea typeface="DJB Woke Up Late"/>
                <a:cs typeface="DJB Woke Up Late"/>
                <a:sym typeface="DJB Woke Up Late"/>
              </a:rPr>
              <a:t>Taking the </a:t>
            </a:r>
            <a:r>
              <a:rPr sz="3200" b="1" dirty="0">
                <a:solidFill>
                  <a:schemeClr val="bg1"/>
                </a:solidFill>
                <a:latin typeface="Lato Black"/>
                <a:ea typeface="DJB Woke Up Late"/>
                <a:cs typeface="DJB Woke Up Late"/>
                <a:sym typeface="DJB Woke Up Late"/>
              </a:rPr>
              <a:t>I CAN SUPERPOWER</a:t>
            </a:r>
            <a:r>
              <a:rPr sz="3200" dirty="0">
                <a:solidFill>
                  <a:schemeClr val="bg1"/>
                </a:solidFill>
                <a:latin typeface="Lato Black"/>
                <a:ea typeface="DJB Woke Up Late"/>
                <a:cs typeface="DJB Woke Up Late"/>
                <a:sym typeface="DJB Woke Up Late"/>
              </a:rPr>
              <a:t> </a:t>
            </a:r>
            <a:r>
              <a:rPr sz="3200" dirty="0">
                <a:latin typeface="Lato Black"/>
                <a:ea typeface="DJB Woke Up Late"/>
                <a:cs typeface="DJB Woke Up Late"/>
                <a:sym typeface="DJB Woke Up Late"/>
              </a:rPr>
              <a:t>to the World</a:t>
            </a:r>
          </a:p>
        </p:txBody>
      </p:sp>
      <p:pic>
        <p:nvPicPr>
          <p:cNvPr id="7" name="Picture 6" descr="DFC LOGO 2014.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extLst>
      <p:ext uri="{BB962C8B-B14F-4D97-AF65-F5344CB8AC3E}">
        <p14:creationId xmlns="" xmlns:p14="http://schemas.microsoft.com/office/powerpoint/2010/main" val="51496931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5143500"/>
          </a:xfrm>
          <a:prstGeom prst="rect">
            <a:avLst/>
          </a:prstGeom>
        </p:spPr>
      </p:pic>
      <p:sp>
        <p:nvSpPr>
          <p:cNvPr id="8" name="TextBox 7"/>
          <p:cNvSpPr txBox="1"/>
          <p:nvPr/>
        </p:nvSpPr>
        <p:spPr>
          <a:xfrm>
            <a:off x="2771800" y="330791"/>
            <a:ext cx="3528392" cy="707886"/>
          </a:xfrm>
          <a:prstGeom prst="rect">
            <a:avLst/>
          </a:prstGeom>
          <a:noFill/>
        </p:spPr>
        <p:txBody>
          <a:bodyPr wrap="square" rtlCol="0">
            <a:spAutoFit/>
          </a:bodyPr>
          <a:lstStyle/>
          <a:p>
            <a:pPr algn="ctr"/>
            <a:r>
              <a:rPr lang="en-US" sz="4000" b="1" dirty="0" smtClean="0">
                <a:solidFill>
                  <a:schemeClr val="bg1"/>
                </a:solidFill>
                <a:latin typeface="Lato Black"/>
              </a:rPr>
              <a:t>How we Do it</a:t>
            </a:r>
            <a:endParaRPr lang="en-US" sz="4000" b="1" dirty="0">
              <a:solidFill>
                <a:schemeClr val="bg1"/>
              </a:solidFill>
              <a:latin typeface="Lato Black"/>
            </a:endParaRPr>
          </a:p>
        </p:txBody>
      </p:sp>
      <p:pic>
        <p:nvPicPr>
          <p:cNvPr id="14" name="Picture 13" descr="4.png"/>
          <p:cNvPicPr>
            <a:picLocks noChangeAspect="1"/>
          </p:cNvPicPr>
          <p:nvPr/>
        </p:nvPicPr>
        <p:blipFill>
          <a:blip r:embed="rId3" cstate="print"/>
          <a:stretch>
            <a:fillRect/>
          </a:stretch>
        </p:blipFill>
        <p:spPr>
          <a:xfrm>
            <a:off x="838200" y="1142619"/>
            <a:ext cx="1637426" cy="1639063"/>
          </a:xfrm>
          <a:prstGeom prst="rect">
            <a:avLst/>
          </a:prstGeom>
        </p:spPr>
      </p:pic>
      <p:pic>
        <p:nvPicPr>
          <p:cNvPr id="15" name="Picture 14" descr="5.png"/>
          <p:cNvPicPr>
            <a:picLocks noChangeAspect="1"/>
          </p:cNvPicPr>
          <p:nvPr/>
        </p:nvPicPr>
        <p:blipFill>
          <a:blip r:embed="rId4" cstate="print"/>
          <a:stretch>
            <a:fillRect/>
          </a:stretch>
        </p:blipFill>
        <p:spPr>
          <a:xfrm>
            <a:off x="2743200" y="1123950"/>
            <a:ext cx="1645142" cy="1676400"/>
          </a:xfrm>
          <a:prstGeom prst="rect">
            <a:avLst/>
          </a:prstGeom>
        </p:spPr>
      </p:pic>
      <p:pic>
        <p:nvPicPr>
          <p:cNvPr id="16" name="Picture 15" descr="6.png"/>
          <p:cNvPicPr>
            <a:picLocks noChangeAspect="1"/>
          </p:cNvPicPr>
          <p:nvPr/>
        </p:nvPicPr>
        <p:blipFill>
          <a:blip r:embed="rId5" cstate="print"/>
          <a:stretch>
            <a:fillRect/>
          </a:stretch>
        </p:blipFill>
        <p:spPr>
          <a:xfrm>
            <a:off x="4572002" y="1200150"/>
            <a:ext cx="1598601" cy="1600200"/>
          </a:xfrm>
          <a:prstGeom prst="rect">
            <a:avLst/>
          </a:prstGeom>
        </p:spPr>
      </p:pic>
      <p:pic>
        <p:nvPicPr>
          <p:cNvPr id="17" name="Picture 16" descr="7.png"/>
          <p:cNvPicPr>
            <a:picLocks noChangeAspect="1"/>
          </p:cNvPicPr>
          <p:nvPr/>
        </p:nvPicPr>
        <p:blipFill>
          <a:blip r:embed="rId6" cstate="print"/>
          <a:stretch>
            <a:fillRect/>
          </a:stretch>
        </p:blipFill>
        <p:spPr>
          <a:xfrm>
            <a:off x="6324602" y="1129283"/>
            <a:ext cx="1597061" cy="1665735"/>
          </a:xfrm>
          <a:prstGeom prst="rect">
            <a:avLst/>
          </a:prstGeom>
        </p:spPr>
      </p:pic>
      <p:pic>
        <p:nvPicPr>
          <p:cNvPr id="13" name="Picture 12" descr="8.png"/>
          <p:cNvPicPr>
            <a:picLocks noChangeAspect="1"/>
          </p:cNvPicPr>
          <p:nvPr/>
        </p:nvPicPr>
        <p:blipFill>
          <a:blip r:embed="rId7" cstate="print"/>
          <a:stretch>
            <a:fillRect/>
          </a:stretch>
        </p:blipFill>
        <p:spPr>
          <a:xfrm>
            <a:off x="468925" y="895351"/>
            <a:ext cx="8294076" cy="2156461"/>
          </a:xfrm>
          <a:prstGeom prst="rect">
            <a:avLst/>
          </a:prstGeom>
        </p:spPr>
      </p:pic>
      <p:sp>
        <p:nvSpPr>
          <p:cNvPr id="18" name="Rectangle 17"/>
          <p:cNvSpPr/>
          <p:nvPr/>
        </p:nvSpPr>
        <p:spPr>
          <a:xfrm>
            <a:off x="685800" y="3114586"/>
            <a:ext cx="1752600" cy="600164"/>
          </a:xfrm>
          <a:prstGeom prst="rect">
            <a:avLst/>
          </a:prstGeom>
        </p:spPr>
        <p:txBody>
          <a:bodyPr wrap="square">
            <a:spAutoFit/>
          </a:bodyPr>
          <a:lstStyle/>
          <a:p>
            <a:pPr algn="ctr"/>
            <a:r>
              <a:rPr lang="en-US" sz="1100" i="1" dirty="0" smtClean="0"/>
              <a:t>what bothers me the most,</a:t>
            </a:r>
          </a:p>
          <a:p>
            <a:pPr algn="ctr"/>
            <a:r>
              <a:rPr lang="en-US" sz="1100" i="1" dirty="0" smtClean="0"/>
              <a:t>transform </a:t>
            </a:r>
            <a:r>
              <a:rPr lang="en-US" sz="1100" b="1" i="1" dirty="0" smtClean="0"/>
              <a:t>helplessness</a:t>
            </a:r>
            <a:r>
              <a:rPr lang="en-US" sz="1100" i="1" dirty="0" smtClean="0"/>
              <a:t> into </a:t>
            </a:r>
          </a:p>
          <a:p>
            <a:pPr algn="ctr"/>
            <a:r>
              <a:rPr lang="en-US" sz="1100" b="1" i="1" dirty="0" smtClean="0"/>
              <a:t>empowerment</a:t>
            </a:r>
            <a:endParaRPr lang="en-US" sz="1100" b="1" i="1" dirty="0"/>
          </a:p>
        </p:txBody>
      </p:sp>
      <p:sp>
        <p:nvSpPr>
          <p:cNvPr id="19" name="Rectangle 18"/>
          <p:cNvSpPr/>
          <p:nvPr/>
        </p:nvSpPr>
        <p:spPr>
          <a:xfrm>
            <a:off x="2514600" y="3114586"/>
            <a:ext cx="2057400" cy="600164"/>
          </a:xfrm>
          <a:prstGeom prst="rect">
            <a:avLst/>
          </a:prstGeom>
        </p:spPr>
        <p:txBody>
          <a:bodyPr wrap="square">
            <a:spAutoFit/>
          </a:bodyPr>
          <a:lstStyle/>
          <a:p>
            <a:pPr algn="ctr"/>
            <a:r>
              <a:rPr lang="en-US" sz="1100" i="1" dirty="0" smtClean="0"/>
              <a:t>brainstorm ways to take the</a:t>
            </a:r>
          </a:p>
          <a:p>
            <a:pPr algn="ctr"/>
            <a:r>
              <a:rPr lang="en-US" sz="1100" b="1" i="1" dirty="0" smtClean="0"/>
              <a:t>current</a:t>
            </a:r>
            <a:r>
              <a:rPr lang="en-US" sz="1100" i="1" dirty="0" smtClean="0"/>
              <a:t>  situation to a </a:t>
            </a:r>
            <a:r>
              <a:rPr lang="en-US" sz="1100" b="1" i="1" dirty="0" smtClean="0"/>
              <a:t>preferred</a:t>
            </a:r>
          </a:p>
          <a:p>
            <a:pPr algn="ctr"/>
            <a:r>
              <a:rPr lang="en-US" sz="1100" i="1" dirty="0" smtClean="0"/>
              <a:t>state for self and others</a:t>
            </a:r>
            <a:endParaRPr lang="en-US" sz="1100" b="1" i="1" dirty="0"/>
          </a:p>
        </p:txBody>
      </p:sp>
      <p:sp>
        <p:nvSpPr>
          <p:cNvPr id="20" name="Rectangle 19"/>
          <p:cNvSpPr/>
          <p:nvPr/>
        </p:nvSpPr>
        <p:spPr>
          <a:xfrm>
            <a:off x="4495800" y="3114586"/>
            <a:ext cx="1828800" cy="600164"/>
          </a:xfrm>
          <a:prstGeom prst="rect">
            <a:avLst/>
          </a:prstGeom>
        </p:spPr>
        <p:txBody>
          <a:bodyPr wrap="square">
            <a:spAutoFit/>
          </a:bodyPr>
          <a:lstStyle/>
          <a:p>
            <a:pPr algn="ctr"/>
            <a:r>
              <a:rPr lang="en-US" sz="1100" i="1" dirty="0" smtClean="0"/>
              <a:t>do what it takes to bring</a:t>
            </a:r>
          </a:p>
          <a:p>
            <a:pPr algn="ctr"/>
            <a:r>
              <a:rPr lang="en-US" sz="1100" i="1" dirty="0" smtClean="0"/>
              <a:t>about  change with</a:t>
            </a:r>
          </a:p>
          <a:p>
            <a:pPr algn="ctr"/>
            <a:r>
              <a:rPr lang="en-US" sz="1100" b="1" i="1" dirty="0" smtClean="0"/>
              <a:t>courage</a:t>
            </a:r>
            <a:r>
              <a:rPr lang="en-US" sz="1100" i="1" dirty="0" smtClean="0"/>
              <a:t> and </a:t>
            </a:r>
            <a:r>
              <a:rPr lang="en-US" sz="1100" b="1" i="1" dirty="0" smtClean="0"/>
              <a:t>determination</a:t>
            </a:r>
            <a:endParaRPr lang="en-US" sz="1100" b="1" i="1" dirty="0"/>
          </a:p>
        </p:txBody>
      </p:sp>
      <p:sp>
        <p:nvSpPr>
          <p:cNvPr id="21" name="Rectangle 20"/>
          <p:cNvSpPr/>
          <p:nvPr/>
        </p:nvSpPr>
        <p:spPr>
          <a:xfrm>
            <a:off x="6324600" y="3114586"/>
            <a:ext cx="1752600" cy="600164"/>
          </a:xfrm>
          <a:prstGeom prst="rect">
            <a:avLst/>
          </a:prstGeom>
        </p:spPr>
        <p:txBody>
          <a:bodyPr wrap="square">
            <a:spAutoFit/>
          </a:bodyPr>
          <a:lstStyle/>
          <a:p>
            <a:pPr algn="ctr"/>
            <a:r>
              <a:rPr lang="en-US" sz="1100" i="1" dirty="0" smtClean="0"/>
              <a:t>share my story to</a:t>
            </a:r>
          </a:p>
          <a:p>
            <a:pPr algn="ctr"/>
            <a:r>
              <a:rPr lang="en-US" sz="1100" b="1" i="1" dirty="0" smtClean="0"/>
              <a:t>inspire</a:t>
            </a:r>
            <a:r>
              <a:rPr lang="en-US" sz="1100" i="1" dirty="0" smtClean="0"/>
              <a:t> others</a:t>
            </a:r>
          </a:p>
          <a:p>
            <a:pPr algn="ctr"/>
            <a:r>
              <a:rPr lang="en-US" sz="1100" i="1" dirty="0" smtClean="0"/>
              <a:t>to </a:t>
            </a:r>
            <a:r>
              <a:rPr lang="en-US" sz="1100" b="1" i="1" dirty="0" smtClean="0"/>
              <a:t>be the change</a:t>
            </a:r>
            <a:endParaRPr lang="en-US" sz="1100" b="1" i="1" dirty="0"/>
          </a:p>
        </p:txBody>
      </p:sp>
      <p:sp>
        <p:nvSpPr>
          <p:cNvPr id="22" name="TextBox 21"/>
          <p:cNvSpPr txBox="1"/>
          <p:nvPr/>
        </p:nvSpPr>
        <p:spPr>
          <a:xfrm>
            <a:off x="1066800" y="1809750"/>
            <a:ext cx="1143000" cy="400110"/>
          </a:xfrm>
          <a:prstGeom prst="rect">
            <a:avLst/>
          </a:prstGeom>
          <a:noFill/>
        </p:spPr>
        <p:txBody>
          <a:bodyPr wrap="square" rtlCol="0">
            <a:spAutoFit/>
          </a:bodyPr>
          <a:lstStyle/>
          <a:p>
            <a:pPr algn="ctr"/>
            <a:r>
              <a:rPr lang="en-US" sz="2000" dirty="0" smtClean="0">
                <a:latin typeface="DJB Woke Up Late" pitchFamily="2" charset="0"/>
              </a:rPr>
              <a:t>FEEL</a:t>
            </a:r>
            <a:endParaRPr lang="en-US" sz="2400" dirty="0">
              <a:latin typeface="DJB Woke Up Late" pitchFamily="2" charset="0"/>
            </a:endParaRPr>
          </a:p>
        </p:txBody>
      </p:sp>
      <p:sp>
        <p:nvSpPr>
          <p:cNvPr id="23" name="TextBox 22"/>
          <p:cNvSpPr txBox="1"/>
          <p:nvPr/>
        </p:nvSpPr>
        <p:spPr>
          <a:xfrm>
            <a:off x="2819400" y="1809750"/>
            <a:ext cx="1600200" cy="400110"/>
          </a:xfrm>
          <a:prstGeom prst="rect">
            <a:avLst/>
          </a:prstGeom>
          <a:noFill/>
        </p:spPr>
        <p:txBody>
          <a:bodyPr wrap="square" rtlCol="0">
            <a:spAutoFit/>
          </a:bodyPr>
          <a:lstStyle/>
          <a:p>
            <a:pPr algn="ctr"/>
            <a:r>
              <a:rPr lang="en-US" sz="2000" dirty="0" smtClean="0">
                <a:latin typeface="DJB Woke Up Late" pitchFamily="2" charset="0"/>
              </a:rPr>
              <a:t>IMAGINE</a:t>
            </a:r>
            <a:endParaRPr lang="en-US" sz="2000" dirty="0">
              <a:latin typeface="DJB Woke Up Late" pitchFamily="2" charset="0"/>
            </a:endParaRPr>
          </a:p>
        </p:txBody>
      </p:sp>
      <p:sp>
        <p:nvSpPr>
          <p:cNvPr id="24" name="TextBox 23"/>
          <p:cNvSpPr txBox="1"/>
          <p:nvPr/>
        </p:nvSpPr>
        <p:spPr>
          <a:xfrm>
            <a:off x="4572000" y="1809750"/>
            <a:ext cx="1600200" cy="400110"/>
          </a:xfrm>
          <a:prstGeom prst="rect">
            <a:avLst/>
          </a:prstGeom>
          <a:noFill/>
        </p:spPr>
        <p:txBody>
          <a:bodyPr wrap="square" rtlCol="0">
            <a:spAutoFit/>
          </a:bodyPr>
          <a:lstStyle/>
          <a:p>
            <a:pPr algn="ctr"/>
            <a:r>
              <a:rPr lang="en-US" sz="2000" dirty="0" smtClean="0">
                <a:latin typeface="DJB Woke Up Late" pitchFamily="2" charset="0"/>
              </a:rPr>
              <a:t>DO</a:t>
            </a:r>
            <a:endParaRPr lang="en-US" sz="2000" dirty="0">
              <a:latin typeface="DJB Woke Up Late" pitchFamily="2" charset="0"/>
            </a:endParaRPr>
          </a:p>
        </p:txBody>
      </p:sp>
      <p:sp>
        <p:nvSpPr>
          <p:cNvPr id="25" name="TextBox 24"/>
          <p:cNvSpPr txBox="1"/>
          <p:nvPr/>
        </p:nvSpPr>
        <p:spPr>
          <a:xfrm>
            <a:off x="6400800" y="1809750"/>
            <a:ext cx="1600200" cy="400110"/>
          </a:xfrm>
          <a:prstGeom prst="rect">
            <a:avLst/>
          </a:prstGeom>
          <a:noFill/>
        </p:spPr>
        <p:txBody>
          <a:bodyPr wrap="square" rtlCol="0">
            <a:spAutoFit/>
          </a:bodyPr>
          <a:lstStyle/>
          <a:p>
            <a:pPr algn="ctr"/>
            <a:r>
              <a:rPr lang="en-US" sz="2000" dirty="0" smtClean="0">
                <a:latin typeface="DJB Woke Up Late" pitchFamily="2" charset="0"/>
              </a:rPr>
              <a:t>SHARE</a:t>
            </a:r>
            <a:endParaRPr lang="en-US" sz="2000" dirty="0">
              <a:latin typeface="DJB Woke Up Late" pitchFamily="2" charset="0"/>
            </a:endParaRPr>
          </a:p>
        </p:txBody>
      </p:sp>
      <p:pic>
        <p:nvPicPr>
          <p:cNvPr id="26" name="Picture 25" descr="9.png"/>
          <p:cNvPicPr>
            <a:picLocks noChangeAspect="1"/>
          </p:cNvPicPr>
          <p:nvPr/>
        </p:nvPicPr>
        <p:blipFill>
          <a:blip r:embed="rId8" cstate="print"/>
          <a:stretch>
            <a:fillRect/>
          </a:stretch>
        </p:blipFill>
        <p:spPr>
          <a:xfrm>
            <a:off x="1524000" y="1428751"/>
            <a:ext cx="272378" cy="272378"/>
          </a:xfrm>
          <a:prstGeom prst="rect">
            <a:avLst/>
          </a:prstGeom>
        </p:spPr>
      </p:pic>
      <p:pic>
        <p:nvPicPr>
          <p:cNvPr id="27" name="Picture 26" descr="10.png"/>
          <p:cNvPicPr>
            <a:picLocks noChangeAspect="1"/>
          </p:cNvPicPr>
          <p:nvPr/>
        </p:nvPicPr>
        <p:blipFill>
          <a:blip r:embed="rId9" cstate="print"/>
          <a:stretch>
            <a:fillRect/>
          </a:stretch>
        </p:blipFill>
        <p:spPr>
          <a:xfrm>
            <a:off x="3429000" y="1428751"/>
            <a:ext cx="272378" cy="272378"/>
          </a:xfrm>
          <a:prstGeom prst="rect">
            <a:avLst/>
          </a:prstGeom>
        </p:spPr>
      </p:pic>
      <p:pic>
        <p:nvPicPr>
          <p:cNvPr id="28" name="Picture 27" descr="11.png"/>
          <p:cNvPicPr>
            <a:picLocks noChangeAspect="1"/>
          </p:cNvPicPr>
          <p:nvPr/>
        </p:nvPicPr>
        <p:blipFill>
          <a:blip r:embed="rId10" cstate="print"/>
          <a:stretch>
            <a:fillRect/>
          </a:stretch>
        </p:blipFill>
        <p:spPr>
          <a:xfrm>
            <a:off x="5214022" y="1428751"/>
            <a:ext cx="272378" cy="272378"/>
          </a:xfrm>
          <a:prstGeom prst="rect">
            <a:avLst/>
          </a:prstGeom>
        </p:spPr>
      </p:pic>
      <p:pic>
        <p:nvPicPr>
          <p:cNvPr id="29" name="Picture 28" descr="12.png"/>
          <p:cNvPicPr>
            <a:picLocks noChangeAspect="1"/>
          </p:cNvPicPr>
          <p:nvPr/>
        </p:nvPicPr>
        <p:blipFill>
          <a:blip r:embed="rId11" cstate="print"/>
          <a:stretch>
            <a:fillRect/>
          </a:stretch>
        </p:blipFill>
        <p:spPr>
          <a:xfrm>
            <a:off x="7042822" y="1428751"/>
            <a:ext cx="272378" cy="272378"/>
          </a:xfrm>
          <a:prstGeom prst="rect">
            <a:avLst/>
          </a:prstGeom>
        </p:spPr>
      </p:pic>
      <p:sp>
        <p:nvSpPr>
          <p:cNvPr id="30" name="Rectangle 29"/>
          <p:cNvSpPr/>
          <p:nvPr/>
        </p:nvSpPr>
        <p:spPr>
          <a:xfrm>
            <a:off x="335761" y="4011911"/>
            <a:ext cx="8248030" cy="646331"/>
          </a:xfrm>
          <a:prstGeom prst="rect">
            <a:avLst/>
          </a:prstGeom>
        </p:spPr>
        <p:txBody>
          <a:bodyPr wrap="square">
            <a:spAutoFit/>
          </a:bodyPr>
          <a:lstStyle/>
          <a:p>
            <a:pPr algn="ctr"/>
            <a:r>
              <a:rPr lang="en-US" sz="3600" b="1" dirty="0" smtClean="0">
                <a:solidFill>
                  <a:schemeClr val="bg1"/>
                </a:solidFill>
                <a:latin typeface="DJB Woke Up Late" pitchFamily="2" charset="0"/>
              </a:rPr>
              <a:t> </a:t>
            </a:r>
            <a:r>
              <a:rPr lang="en-US" sz="3600" b="1" dirty="0" smtClean="0">
                <a:solidFill>
                  <a:schemeClr val="bg1"/>
                </a:solidFill>
                <a:latin typeface="Lato Black"/>
              </a:rPr>
              <a:t>FIDS = I CAN Superpower</a:t>
            </a:r>
            <a:endParaRPr lang="en-US" sz="3600" b="1" dirty="0">
              <a:solidFill>
                <a:schemeClr val="bg1"/>
              </a:solidFill>
              <a:latin typeface="Lato Black"/>
            </a:endParaRPr>
          </a:p>
        </p:txBody>
      </p:sp>
      <p:pic>
        <p:nvPicPr>
          <p:cNvPr id="31" name="Picture 30" descr="DFC LOGO 2014.PNG"/>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extLst>
      <p:ext uri="{BB962C8B-B14F-4D97-AF65-F5344CB8AC3E}">
        <p14:creationId xmlns="" xmlns:p14="http://schemas.microsoft.com/office/powerpoint/2010/main" val="302936043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1.jpeg" descr="1.jpg"/>
          <p:cNvPicPr/>
          <p:nvPr/>
        </p:nvPicPr>
        <p:blipFill>
          <a:blip r:embed="rId2">
            <a:extLst/>
          </a:blip>
          <a:stretch>
            <a:fillRect/>
          </a:stretch>
        </p:blipFill>
        <p:spPr>
          <a:xfrm>
            <a:off x="0" y="-95250"/>
            <a:ext cx="9144000" cy="5257800"/>
          </a:xfrm>
          <a:prstGeom prst="rect">
            <a:avLst/>
          </a:prstGeom>
          <a:ln w="12700">
            <a:miter lim="400000"/>
          </a:ln>
        </p:spPr>
      </p:pic>
      <p:sp>
        <p:nvSpPr>
          <p:cNvPr id="225" name="Shape 225"/>
          <p:cNvSpPr/>
          <p:nvPr/>
        </p:nvSpPr>
        <p:spPr>
          <a:xfrm>
            <a:off x="3048000" y="1857370"/>
            <a:ext cx="2620264" cy="1107992"/>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lgn="ctr"/>
            <a:r>
              <a:rPr lang="en-IN" sz="6600" b="1" dirty="0" smtClean="0">
                <a:solidFill>
                  <a:schemeClr val="bg1"/>
                </a:solidFill>
                <a:latin typeface="Lato Black"/>
                <a:ea typeface="DJB Woke Up Late"/>
                <a:cs typeface="DJB Woke Up Late"/>
                <a:sym typeface="DJB Woke Up Late"/>
              </a:rPr>
              <a:t>Session 2</a:t>
            </a:r>
            <a:endParaRPr sz="6600" b="1" dirty="0">
              <a:solidFill>
                <a:schemeClr val="bg1"/>
              </a:solidFill>
              <a:latin typeface="Lato Black"/>
              <a:ea typeface="DJB Woke Up Late"/>
              <a:cs typeface="DJB Woke Up Late"/>
              <a:sym typeface="DJB Woke Up Late"/>
            </a:endParaRPr>
          </a:p>
        </p:txBody>
      </p:sp>
      <p:pic>
        <p:nvPicPr>
          <p:cNvPr id="7" name="Picture 6" descr="DFC LOGO 2014.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extLst>
      <p:ext uri="{BB962C8B-B14F-4D97-AF65-F5344CB8AC3E}">
        <p14:creationId xmlns="" xmlns:p14="http://schemas.microsoft.com/office/powerpoint/2010/main" val="51496931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3" cstate="print"/>
          <a:stretch>
            <a:fillRect/>
          </a:stretch>
        </p:blipFill>
        <p:spPr>
          <a:xfrm>
            <a:off x="0" y="-34547"/>
            <a:ext cx="9144000" cy="51970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8" name="TextBox 7"/>
          <p:cNvSpPr txBox="1"/>
          <p:nvPr/>
        </p:nvSpPr>
        <p:spPr>
          <a:xfrm>
            <a:off x="2667000" y="-19050"/>
            <a:ext cx="4113627" cy="584775"/>
          </a:xfrm>
          <a:prstGeom prst="rect">
            <a:avLst/>
          </a:prstGeom>
          <a:noFill/>
        </p:spPr>
        <p:txBody>
          <a:bodyPr wrap="none" rtlCol="0">
            <a:spAutoFit/>
          </a:bodyPr>
          <a:lstStyle/>
          <a:p>
            <a:pPr algn="ctr"/>
            <a:r>
              <a:rPr lang="en-US" sz="3200" b="1" dirty="0" smtClean="0">
                <a:solidFill>
                  <a:schemeClr val="bg1"/>
                </a:solidFill>
                <a:latin typeface="Lato Black"/>
              </a:rPr>
              <a:t>Why is it important</a:t>
            </a:r>
            <a:endParaRPr lang="en-US" sz="3200" b="1" dirty="0">
              <a:solidFill>
                <a:schemeClr val="bg1"/>
              </a:solidFill>
              <a:latin typeface="Lato Black"/>
            </a:endParaRPr>
          </a:p>
        </p:txBody>
      </p:sp>
      <p:pic>
        <p:nvPicPr>
          <p:cNvPr id="13" name="Picture 12" descr="4.png"/>
          <p:cNvPicPr>
            <a:picLocks noChangeAspect="1"/>
          </p:cNvPicPr>
          <p:nvPr/>
        </p:nvPicPr>
        <p:blipFill>
          <a:blip r:embed="rId4" cstate="print"/>
          <a:stretch>
            <a:fillRect/>
          </a:stretch>
        </p:blipFill>
        <p:spPr>
          <a:xfrm>
            <a:off x="3753289" y="1885952"/>
            <a:ext cx="1818845" cy="1820663"/>
          </a:xfrm>
          <a:prstGeom prst="rect">
            <a:avLst/>
          </a:prstGeom>
        </p:spPr>
      </p:pic>
      <p:sp>
        <p:nvSpPr>
          <p:cNvPr id="14" name="Rectangle 13"/>
          <p:cNvSpPr/>
          <p:nvPr/>
        </p:nvSpPr>
        <p:spPr>
          <a:xfrm>
            <a:off x="3200400" y="3786197"/>
            <a:ext cx="2890846" cy="1077218"/>
          </a:xfrm>
          <a:prstGeom prst="rect">
            <a:avLst/>
          </a:prstGeom>
        </p:spPr>
        <p:txBody>
          <a:bodyPr wrap="square">
            <a:spAutoFit/>
          </a:bodyPr>
          <a:lstStyle/>
          <a:p>
            <a:pPr algn="ctr"/>
            <a:r>
              <a:rPr lang="en-US" sz="1600" b="1" dirty="0" smtClean="0">
                <a:solidFill>
                  <a:schemeClr val="bg1"/>
                </a:solidFill>
                <a:latin typeface="Lato Black"/>
              </a:rPr>
              <a:t>what bothers me the most,</a:t>
            </a:r>
          </a:p>
          <a:p>
            <a:pPr algn="ctr"/>
            <a:r>
              <a:rPr lang="en-US" sz="1600" b="1" dirty="0" smtClean="0">
                <a:solidFill>
                  <a:schemeClr val="bg1"/>
                </a:solidFill>
                <a:latin typeface="Lato Black"/>
              </a:rPr>
              <a:t>transform helplessness into </a:t>
            </a:r>
          </a:p>
          <a:p>
            <a:pPr algn="ctr"/>
            <a:r>
              <a:rPr lang="en-US" sz="1600" b="1" dirty="0" smtClean="0">
                <a:solidFill>
                  <a:schemeClr val="bg1"/>
                </a:solidFill>
                <a:latin typeface="Lato Black"/>
              </a:rPr>
              <a:t>empowerment</a:t>
            </a:r>
            <a:endParaRPr lang="en-US" sz="1600" b="1" dirty="0">
              <a:solidFill>
                <a:schemeClr val="bg1"/>
              </a:solidFill>
              <a:latin typeface="Lato Black"/>
            </a:endParaRPr>
          </a:p>
        </p:txBody>
      </p:sp>
      <p:sp>
        <p:nvSpPr>
          <p:cNvPr id="15" name="TextBox 14"/>
          <p:cNvSpPr txBox="1"/>
          <p:nvPr/>
        </p:nvSpPr>
        <p:spPr>
          <a:xfrm>
            <a:off x="3886200" y="2825175"/>
            <a:ext cx="1609732" cy="584775"/>
          </a:xfrm>
          <a:prstGeom prst="rect">
            <a:avLst/>
          </a:prstGeom>
          <a:noFill/>
        </p:spPr>
        <p:txBody>
          <a:bodyPr wrap="square" rtlCol="0">
            <a:spAutoFit/>
          </a:bodyPr>
          <a:lstStyle/>
          <a:p>
            <a:pPr algn="ctr"/>
            <a:r>
              <a:rPr lang="en-US" sz="3200" b="1" dirty="0" smtClean="0">
                <a:latin typeface="DJB Woke Up Late" charset="0"/>
              </a:rPr>
              <a:t>FEEL</a:t>
            </a:r>
            <a:endParaRPr lang="en-US" sz="3600" b="1" dirty="0">
              <a:latin typeface="DJB Woke Up Late" charset="0"/>
            </a:endParaRPr>
          </a:p>
        </p:txBody>
      </p:sp>
      <p:pic>
        <p:nvPicPr>
          <p:cNvPr id="16" name="Picture 15" descr="9.png"/>
          <p:cNvPicPr>
            <a:picLocks noChangeAspect="1"/>
          </p:cNvPicPr>
          <p:nvPr/>
        </p:nvPicPr>
        <p:blipFill>
          <a:blip r:embed="rId5" cstate="print"/>
          <a:stretch>
            <a:fillRect/>
          </a:stretch>
        </p:blipFill>
        <p:spPr>
          <a:xfrm>
            <a:off x="4495800" y="2229284"/>
            <a:ext cx="418665" cy="418666"/>
          </a:xfrm>
          <a:prstGeom prst="rect">
            <a:avLst/>
          </a:prstGeom>
        </p:spPr>
      </p:pic>
      <p:sp>
        <p:nvSpPr>
          <p:cNvPr id="17" name="Rectangle 16"/>
          <p:cNvSpPr/>
          <p:nvPr/>
        </p:nvSpPr>
        <p:spPr>
          <a:xfrm>
            <a:off x="1600200" y="514350"/>
            <a:ext cx="5981700" cy="830997"/>
          </a:xfrm>
          <a:prstGeom prst="rect">
            <a:avLst/>
          </a:prstGeom>
        </p:spPr>
        <p:txBody>
          <a:bodyPr wrap="square">
            <a:spAutoFit/>
          </a:bodyPr>
          <a:lstStyle/>
          <a:p>
            <a:pPr algn="ctr"/>
            <a:r>
              <a:rPr lang="en-US" sz="1600" dirty="0" smtClean="0">
                <a:latin typeface="Lato Black"/>
              </a:rPr>
              <a:t>When you want to create a better solution, you need to empty your mind of all the </a:t>
            </a:r>
            <a:r>
              <a:rPr lang="en-US" sz="1600" b="1" dirty="0" smtClean="0">
                <a:latin typeface="Lato Black"/>
              </a:rPr>
              <a:t>assumptions</a:t>
            </a:r>
            <a:r>
              <a:rPr lang="en-US" sz="1600" dirty="0" smtClean="0">
                <a:latin typeface="Lato Black"/>
              </a:rPr>
              <a:t> and start afresh. This stage helps you </a:t>
            </a:r>
            <a:r>
              <a:rPr lang="en-US" sz="1600" b="1" dirty="0" smtClean="0">
                <a:latin typeface="Lato Black"/>
              </a:rPr>
              <a:t>observe</a:t>
            </a:r>
            <a:r>
              <a:rPr lang="en-US" sz="1600" dirty="0" smtClean="0">
                <a:latin typeface="Lato Black"/>
              </a:rPr>
              <a:t> and </a:t>
            </a:r>
            <a:r>
              <a:rPr lang="en-US" sz="1600" b="1" dirty="0" smtClean="0">
                <a:latin typeface="Lato Black"/>
              </a:rPr>
              <a:t>identify</a:t>
            </a:r>
            <a:r>
              <a:rPr lang="en-US" sz="1600" dirty="0" smtClean="0">
                <a:latin typeface="Lato Black"/>
              </a:rPr>
              <a:t> opportunities for change and </a:t>
            </a:r>
            <a:r>
              <a:rPr lang="en-US" sz="1600" b="1" dirty="0" smtClean="0">
                <a:latin typeface="Lato Black"/>
              </a:rPr>
              <a:t>engage</a:t>
            </a:r>
            <a:r>
              <a:rPr lang="en-US" sz="1600" dirty="0" smtClean="0">
                <a:latin typeface="Lato Black"/>
              </a:rPr>
              <a:t> with the user.</a:t>
            </a:r>
            <a:endParaRPr lang="en-US" sz="1600" b="1" dirty="0">
              <a:latin typeface="Lato Black"/>
            </a:endParaRPr>
          </a:p>
        </p:txBody>
      </p:sp>
      <p:sp>
        <p:nvSpPr>
          <p:cNvPr id="18" name="TextBox 17"/>
          <p:cNvSpPr txBox="1"/>
          <p:nvPr/>
        </p:nvSpPr>
        <p:spPr>
          <a:xfrm>
            <a:off x="712196" y="2721917"/>
            <a:ext cx="1781257" cy="369332"/>
          </a:xfrm>
          <a:prstGeom prst="rect">
            <a:avLst/>
          </a:prstGeom>
          <a:noFill/>
        </p:spPr>
        <p:txBody>
          <a:bodyPr wrap="none" rtlCol="0">
            <a:spAutoFit/>
          </a:bodyPr>
          <a:lstStyle/>
          <a:p>
            <a:pPr algn="ctr"/>
            <a:r>
              <a:rPr lang="en-US" b="1" dirty="0" smtClean="0">
                <a:solidFill>
                  <a:schemeClr val="bg1"/>
                </a:solidFill>
                <a:latin typeface="Lato Black"/>
              </a:rPr>
              <a:t>What does it develop</a:t>
            </a:r>
            <a:endParaRPr lang="en-US" b="1" dirty="0">
              <a:solidFill>
                <a:schemeClr val="bg1"/>
              </a:solidFill>
              <a:latin typeface="Lato Black"/>
            </a:endParaRPr>
          </a:p>
        </p:txBody>
      </p:sp>
      <p:sp>
        <p:nvSpPr>
          <p:cNvPr id="19" name="TextBox 18"/>
          <p:cNvSpPr txBox="1"/>
          <p:nvPr/>
        </p:nvSpPr>
        <p:spPr>
          <a:xfrm>
            <a:off x="6235887" y="2647950"/>
            <a:ext cx="2029723" cy="400110"/>
          </a:xfrm>
          <a:prstGeom prst="rect">
            <a:avLst/>
          </a:prstGeom>
          <a:noFill/>
        </p:spPr>
        <p:txBody>
          <a:bodyPr wrap="none" rtlCol="0">
            <a:spAutoFit/>
          </a:bodyPr>
          <a:lstStyle/>
          <a:p>
            <a:pPr algn="ctr"/>
            <a:r>
              <a:rPr lang="en-US" sz="2000" b="1" dirty="0" smtClean="0">
                <a:solidFill>
                  <a:schemeClr val="bg1"/>
                </a:solidFill>
                <a:latin typeface="Lato Black"/>
              </a:rPr>
              <a:t>What does it cultivate</a:t>
            </a:r>
            <a:endParaRPr lang="en-US" sz="2000" b="1" dirty="0">
              <a:solidFill>
                <a:schemeClr val="bg1"/>
              </a:solidFill>
              <a:latin typeface="Lato Black"/>
            </a:endParaRPr>
          </a:p>
        </p:txBody>
      </p:sp>
      <p:sp>
        <p:nvSpPr>
          <p:cNvPr id="20" name="TextBox 19"/>
          <p:cNvSpPr txBox="1"/>
          <p:nvPr/>
        </p:nvSpPr>
        <p:spPr>
          <a:xfrm>
            <a:off x="457200" y="3028950"/>
            <a:ext cx="2514600" cy="400110"/>
          </a:xfrm>
          <a:prstGeom prst="rect">
            <a:avLst/>
          </a:prstGeom>
          <a:noFill/>
        </p:spPr>
        <p:txBody>
          <a:bodyPr wrap="square" rtlCol="0">
            <a:spAutoFit/>
          </a:bodyPr>
          <a:lstStyle/>
          <a:p>
            <a:pPr algn="ctr"/>
            <a:r>
              <a:rPr lang="en-US" sz="2000" b="1" dirty="0" smtClean="0"/>
              <a:t>21</a:t>
            </a:r>
            <a:r>
              <a:rPr lang="en-US" sz="2000" b="1" baseline="30000" dirty="0" smtClean="0"/>
              <a:t>ST</a:t>
            </a:r>
            <a:r>
              <a:rPr lang="en-US" sz="2000" b="1" dirty="0" smtClean="0"/>
              <a:t> CENTURY SKILLS</a:t>
            </a:r>
            <a:endParaRPr lang="en-US" sz="2400" b="1" dirty="0"/>
          </a:p>
        </p:txBody>
      </p:sp>
      <p:sp>
        <p:nvSpPr>
          <p:cNvPr id="21" name="Rectangle 20"/>
          <p:cNvSpPr/>
          <p:nvPr/>
        </p:nvSpPr>
        <p:spPr>
          <a:xfrm>
            <a:off x="685800" y="3509486"/>
            <a:ext cx="2286000" cy="923330"/>
          </a:xfrm>
          <a:prstGeom prst="rect">
            <a:avLst/>
          </a:prstGeom>
        </p:spPr>
        <p:txBody>
          <a:bodyPr wrap="square">
            <a:spAutoFit/>
          </a:bodyPr>
          <a:lstStyle/>
          <a:p>
            <a:r>
              <a:rPr lang="en-US" dirty="0" smtClean="0">
                <a:latin typeface="Lato Black"/>
              </a:rPr>
              <a:t>Self Awareness</a:t>
            </a:r>
          </a:p>
          <a:p>
            <a:r>
              <a:rPr lang="en-US" dirty="0" smtClean="0">
                <a:latin typeface="Lato Black"/>
              </a:rPr>
              <a:t>Observation</a:t>
            </a:r>
          </a:p>
          <a:p>
            <a:r>
              <a:rPr lang="en-US" dirty="0" smtClean="0">
                <a:latin typeface="Lato Black"/>
              </a:rPr>
              <a:t>Effective Communication</a:t>
            </a:r>
            <a:endParaRPr lang="en-US" dirty="0">
              <a:latin typeface="Lato Black"/>
            </a:endParaRPr>
          </a:p>
        </p:txBody>
      </p:sp>
      <p:sp>
        <p:nvSpPr>
          <p:cNvPr id="22" name="TextBox 21"/>
          <p:cNvSpPr txBox="1"/>
          <p:nvPr/>
        </p:nvSpPr>
        <p:spPr>
          <a:xfrm>
            <a:off x="5867400" y="3028950"/>
            <a:ext cx="2514600" cy="400110"/>
          </a:xfrm>
          <a:prstGeom prst="rect">
            <a:avLst/>
          </a:prstGeom>
          <a:noFill/>
        </p:spPr>
        <p:txBody>
          <a:bodyPr wrap="square" rtlCol="0">
            <a:spAutoFit/>
          </a:bodyPr>
          <a:lstStyle/>
          <a:p>
            <a:pPr algn="ctr"/>
            <a:r>
              <a:rPr lang="en-US" sz="2000" b="1" dirty="0" smtClean="0"/>
              <a:t>EMPATHY</a:t>
            </a:r>
            <a:endParaRPr lang="en-US" sz="2400" b="1" dirty="0"/>
          </a:p>
        </p:txBody>
      </p:sp>
      <p:sp>
        <p:nvSpPr>
          <p:cNvPr id="27" name="Arc 26"/>
          <p:cNvSpPr/>
          <p:nvPr/>
        </p:nvSpPr>
        <p:spPr>
          <a:xfrm>
            <a:off x="3581400" y="1885950"/>
            <a:ext cx="2133600" cy="1371600"/>
          </a:xfrm>
          <a:prstGeom prst="arc">
            <a:avLst>
              <a:gd name="adj1" fmla="val 16200000"/>
              <a:gd name="adj2" fmla="val 59751"/>
            </a:avLst>
          </a:prstGeom>
          <a:ln>
            <a:solidFill>
              <a:schemeClr val="bg1"/>
            </a:solidFill>
            <a:headEnd type="none" w="med" len="med"/>
            <a:tailEnd type="arrow"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8" name="Arc 27"/>
          <p:cNvSpPr/>
          <p:nvPr/>
        </p:nvSpPr>
        <p:spPr>
          <a:xfrm rot="15283513">
            <a:off x="3381020" y="2028936"/>
            <a:ext cx="2133600" cy="1371600"/>
          </a:xfrm>
          <a:prstGeom prst="arc">
            <a:avLst>
              <a:gd name="adj1" fmla="val 16200000"/>
              <a:gd name="adj2" fmla="val 59751"/>
            </a:avLst>
          </a:prstGeom>
          <a:ln>
            <a:solidFill>
              <a:schemeClr val="bg1"/>
            </a:solidFill>
            <a:headEnd type="none" w="med" len="med"/>
            <a:tailEnd type="arrow"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9" name="Arc 28"/>
          <p:cNvSpPr/>
          <p:nvPr/>
        </p:nvSpPr>
        <p:spPr>
          <a:xfrm rot="10031358">
            <a:off x="3332549" y="2156198"/>
            <a:ext cx="2041044" cy="1514952"/>
          </a:xfrm>
          <a:prstGeom prst="arc">
            <a:avLst>
              <a:gd name="adj1" fmla="val 16200000"/>
              <a:gd name="adj2" fmla="val 59751"/>
            </a:avLst>
          </a:prstGeom>
          <a:ln>
            <a:solidFill>
              <a:schemeClr val="bg1"/>
            </a:solidFill>
            <a:headEnd type="none" w="med" len="med"/>
            <a:tailEnd type="arrow"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pic>
        <p:nvPicPr>
          <p:cNvPr id="23" name="Picture 22" descr="DFC LOGO 2014.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1.jpeg" descr="1.jpg"/>
          <p:cNvPicPr/>
          <p:nvPr/>
        </p:nvPicPr>
        <p:blipFill>
          <a:blip r:embed="rId2">
            <a:extLst/>
          </a:blip>
          <a:stretch>
            <a:fillRect/>
          </a:stretch>
        </p:blipFill>
        <p:spPr>
          <a:xfrm>
            <a:off x="3357554" y="-95250"/>
            <a:ext cx="5786446" cy="5257800"/>
          </a:xfrm>
          <a:prstGeom prst="rect">
            <a:avLst/>
          </a:prstGeom>
          <a:ln w="12700">
            <a:miter lim="400000"/>
          </a:ln>
        </p:spPr>
      </p:pic>
      <p:sp>
        <p:nvSpPr>
          <p:cNvPr id="225" name="Shape 225"/>
          <p:cNvSpPr/>
          <p:nvPr/>
        </p:nvSpPr>
        <p:spPr>
          <a:xfrm>
            <a:off x="3571868" y="785800"/>
            <a:ext cx="5429288" cy="52321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0" algn="ctr"/>
            <a:endParaRPr sz="2800" i="1" dirty="0">
              <a:solidFill>
                <a:schemeClr val="bg1"/>
              </a:solidFill>
              <a:latin typeface="Lato Light"/>
              <a:ea typeface="DJB Woke Up Late"/>
              <a:cs typeface="DJB Woke Up Late"/>
              <a:sym typeface="DJB Woke Up Late"/>
            </a:endParaRPr>
          </a:p>
        </p:txBody>
      </p:sp>
      <p:pic>
        <p:nvPicPr>
          <p:cNvPr id="7" name="Picture 6" descr="DFC LOGO 2014.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pic>
        <p:nvPicPr>
          <p:cNvPr id="6" name="Picture 5" descr="feel.png"/>
          <p:cNvPicPr>
            <a:picLocks noChangeAspect="1"/>
          </p:cNvPicPr>
          <p:nvPr/>
        </p:nvPicPr>
        <p:blipFill>
          <a:blip r:embed="rId4" cstate="screen"/>
          <a:stretch>
            <a:fillRect/>
          </a:stretch>
        </p:blipFill>
        <p:spPr>
          <a:xfrm>
            <a:off x="685804" y="1619249"/>
            <a:ext cx="1905003" cy="1905003"/>
          </a:xfrm>
          <a:prstGeom prst="rect">
            <a:avLst/>
          </a:prstGeom>
        </p:spPr>
      </p:pic>
      <p:pic>
        <p:nvPicPr>
          <p:cNvPr id="8" name="Picture 2" descr="C:\Users\anjali\Desktop\stock-vector-facing-archaeologists-map-186307124.jpg"/>
          <p:cNvPicPr>
            <a:picLocks noChangeAspect="1" noChangeArrowheads="1"/>
          </p:cNvPicPr>
          <p:nvPr/>
        </p:nvPicPr>
        <p:blipFill>
          <a:blip r:embed="rId5" cstate="print"/>
          <a:srcRect/>
          <a:stretch>
            <a:fillRect/>
          </a:stretch>
        </p:blipFill>
        <p:spPr bwMode="auto">
          <a:xfrm>
            <a:off x="4357686" y="1142990"/>
            <a:ext cx="3707904" cy="2952328"/>
          </a:xfrm>
          <a:prstGeom prst="rect">
            <a:avLst/>
          </a:prstGeom>
          <a:noFill/>
        </p:spPr>
      </p:pic>
    </p:spTree>
    <p:extLst>
      <p:ext uri="{BB962C8B-B14F-4D97-AF65-F5344CB8AC3E}">
        <p14:creationId xmlns="" xmlns:p14="http://schemas.microsoft.com/office/powerpoint/2010/main" val="5149693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3" cstate="print"/>
          <a:stretch>
            <a:fillRect/>
          </a:stretch>
        </p:blipFill>
        <p:spPr>
          <a:xfrm>
            <a:off x="3286116" y="0"/>
            <a:ext cx="5857884" cy="5143500"/>
          </a:xfrm>
          <a:prstGeom prst="rect">
            <a:avLst/>
          </a:prstGeom>
        </p:spPr>
      </p:pic>
      <p:pic>
        <p:nvPicPr>
          <p:cNvPr id="7" name="Picture 6" descr="feel.png"/>
          <p:cNvPicPr>
            <a:picLocks noChangeAspect="1"/>
          </p:cNvPicPr>
          <p:nvPr/>
        </p:nvPicPr>
        <p:blipFill>
          <a:blip r:embed="rId4" cstate="screen"/>
          <a:stretch>
            <a:fillRect/>
          </a:stretch>
        </p:blipFill>
        <p:spPr>
          <a:xfrm>
            <a:off x="685804" y="1619249"/>
            <a:ext cx="1905003" cy="1905003"/>
          </a:xfrm>
          <a:prstGeom prst="rect">
            <a:avLst/>
          </a:prstGeom>
        </p:spPr>
      </p:pic>
      <p:sp>
        <p:nvSpPr>
          <p:cNvPr id="8" name="TextBox 7"/>
          <p:cNvSpPr txBox="1"/>
          <p:nvPr/>
        </p:nvSpPr>
        <p:spPr>
          <a:xfrm>
            <a:off x="457200" y="3726418"/>
            <a:ext cx="2362200" cy="707886"/>
          </a:xfrm>
          <a:prstGeom prst="rect">
            <a:avLst/>
          </a:prstGeom>
          <a:noFill/>
        </p:spPr>
        <p:txBody>
          <a:bodyPr wrap="square" rtlCol="0">
            <a:spAutoFit/>
          </a:bodyPr>
          <a:lstStyle/>
          <a:p>
            <a:pPr algn="ctr"/>
            <a:r>
              <a:rPr lang="en-US" sz="4000" dirty="0" smtClean="0">
                <a:solidFill>
                  <a:schemeClr val="bg1"/>
                </a:solidFill>
                <a:latin typeface="Open Sans Light" pitchFamily="34" charset="0"/>
                <a:ea typeface="Open Sans Light" pitchFamily="34" charset="0"/>
                <a:cs typeface="Open Sans Light" pitchFamily="34" charset="0"/>
              </a:rPr>
              <a:t>FEEL</a:t>
            </a:r>
            <a:endParaRPr lang="en-US" sz="4000" dirty="0">
              <a:solidFill>
                <a:schemeClr val="bg1"/>
              </a:solidFill>
              <a:latin typeface="Open Sans Light" pitchFamily="34" charset="0"/>
              <a:ea typeface="Open Sans Light" pitchFamily="34" charset="0"/>
              <a:cs typeface="Open Sans Light" pitchFamily="34" charset="0"/>
            </a:endParaRPr>
          </a:p>
        </p:txBody>
      </p:sp>
      <p:sp>
        <p:nvSpPr>
          <p:cNvPr id="5" name="TextBox 4"/>
          <p:cNvSpPr txBox="1"/>
          <p:nvPr/>
        </p:nvSpPr>
        <p:spPr>
          <a:xfrm>
            <a:off x="3500430" y="486420"/>
            <a:ext cx="5414970" cy="2000548"/>
          </a:xfrm>
          <a:prstGeom prst="rect">
            <a:avLst/>
          </a:prstGeom>
          <a:noFill/>
        </p:spPr>
        <p:txBody>
          <a:bodyPr wrap="square" rtlCol="0">
            <a:spAutoFit/>
          </a:bodyPr>
          <a:lstStyle/>
          <a:p>
            <a:pPr algn="ctr"/>
            <a:r>
              <a:rPr lang="en-IN" sz="3600" b="1" dirty="0" smtClean="0">
                <a:solidFill>
                  <a:schemeClr val="bg1"/>
                </a:solidFill>
                <a:latin typeface="Lato Black"/>
              </a:rPr>
              <a:t>Being a Cartographer</a:t>
            </a:r>
          </a:p>
          <a:p>
            <a:pPr algn="ctr"/>
            <a:r>
              <a:rPr lang="en-IN" sz="2400" dirty="0" smtClean="0">
                <a:latin typeface="Lato Black"/>
              </a:rPr>
              <a:t>Choose an opportunity of change (Individual activity)</a:t>
            </a:r>
          </a:p>
          <a:p>
            <a:pPr algn="ctr"/>
            <a:endParaRPr lang="en-US" sz="3200" dirty="0" smtClean="0">
              <a:solidFill>
                <a:schemeClr val="bg1"/>
              </a:solidFill>
              <a:latin typeface="Lato Black"/>
            </a:endParaRPr>
          </a:p>
          <a:p>
            <a:pPr algn="ctr"/>
            <a:endParaRPr lang="en-US" sz="3200" dirty="0">
              <a:solidFill>
                <a:schemeClr val="bg1"/>
              </a:solidFill>
              <a:latin typeface="Lato" pitchFamily="34" charset="0"/>
            </a:endParaRPr>
          </a:p>
        </p:txBody>
      </p:sp>
      <p:sp>
        <p:nvSpPr>
          <p:cNvPr id="11" name="TextBox 10"/>
          <p:cNvSpPr txBox="1"/>
          <p:nvPr/>
        </p:nvSpPr>
        <p:spPr>
          <a:xfrm>
            <a:off x="3786182" y="1714494"/>
            <a:ext cx="5000660" cy="2154436"/>
          </a:xfrm>
          <a:prstGeom prst="rect">
            <a:avLst/>
          </a:prstGeom>
          <a:noFill/>
        </p:spPr>
        <p:txBody>
          <a:bodyPr wrap="square" rtlCol="0" anchor="ctr">
            <a:spAutoFit/>
          </a:bodyPr>
          <a:lstStyle/>
          <a:p>
            <a:pPr marL="514350" lvl="0" indent="-514350" algn="ctr"/>
            <a:r>
              <a:rPr lang="en-US" sz="3200" b="1" dirty="0" smtClean="0">
                <a:solidFill>
                  <a:schemeClr val="bg1"/>
                </a:solidFill>
                <a:latin typeface="Lato Light"/>
              </a:rPr>
              <a:t>Step 1</a:t>
            </a:r>
            <a:endParaRPr lang="en-US" sz="2800" b="1" dirty="0" smtClean="0">
              <a:solidFill>
                <a:schemeClr val="bg1"/>
              </a:solidFill>
              <a:latin typeface="Lato Black"/>
            </a:endParaRPr>
          </a:p>
          <a:p>
            <a:pPr marL="514350" lvl="0" indent="-514350" algn="ctr"/>
            <a:r>
              <a:rPr lang="en-US" sz="2800" dirty="0" smtClean="0">
                <a:latin typeface="Lato Black"/>
              </a:rPr>
              <a:t> Map your world </a:t>
            </a:r>
          </a:p>
          <a:p>
            <a:pPr marL="514350" lvl="0" indent="-514350" algn="just"/>
            <a:endParaRPr lang="en-US" sz="2000" dirty="0" smtClean="0">
              <a:latin typeface="Lato Black"/>
            </a:endParaRPr>
          </a:p>
          <a:p>
            <a:pPr marL="514350" lvl="0" indent="-514350" algn="ctr"/>
            <a:r>
              <a:rPr lang="en-US" b="1" dirty="0" smtClean="0">
                <a:latin typeface="Lato Black"/>
              </a:rPr>
              <a:t> SEE</a:t>
            </a:r>
            <a:r>
              <a:rPr lang="en-US" dirty="0" smtClean="0">
                <a:latin typeface="Lato Black"/>
              </a:rPr>
              <a:t>- Use your power of Observation</a:t>
            </a:r>
          </a:p>
          <a:p>
            <a:pPr marL="514350" lvl="0" indent="-514350" algn="ctr"/>
            <a:r>
              <a:rPr lang="en-US" b="1" dirty="0" smtClean="0">
                <a:latin typeface="Lato Black"/>
              </a:rPr>
              <a:t>HEAR</a:t>
            </a:r>
            <a:r>
              <a:rPr lang="en-US" dirty="0" smtClean="0">
                <a:latin typeface="Lato Black"/>
              </a:rPr>
              <a:t>- Use your power of Listening</a:t>
            </a:r>
          </a:p>
          <a:p>
            <a:pPr marL="514350" lvl="0" indent="-514350" algn="ctr"/>
            <a:r>
              <a:rPr lang="en-US" b="1" dirty="0" smtClean="0">
                <a:latin typeface="Lato Black"/>
              </a:rPr>
              <a:t>FEEL</a:t>
            </a:r>
            <a:r>
              <a:rPr lang="en-US" dirty="0" smtClean="0">
                <a:latin typeface="Lato Black"/>
              </a:rPr>
              <a:t>-</a:t>
            </a:r>
            <a:r>
              <a:rPr lang="en-US" b="1" dirty="0" smtClean="0">
                <a:latin typeface="Lato Black"/>
              </a:rPr>
              <a:t> </a:t>
            </a:r>
            <a:r>
              <a:rPr lang="en-US" dirty="0" smtClean="0">
                <a:latin typeface="Lato Black"/>
              </a:rPr>
              <a:t>Use your power of Attention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3" cstate="print"/>
          <a:stretch>
            <a:fillRect/>
          </a:stretch>
        </p:blipFill>
        <p:spPr>
          <a:xfrm>
            <a:off x="3286116" y="0"/>
            <a:ext cx="5857884" cy="5143500"/>
          </a:xfrm>
          <a:prstGeom prst="rect">
            <a:avLst/>
          </a:prstGeom>
        </p:spPr>
      </p:pic>
      <p:pic>
        <p:nvPicPr>
          <p:cNvPr id="7" name="Picture 6" descr="feel.png"/>
          <p:cNvPicPr>
            <a:picLocks noChangeAspect="1"/>
          </p:cNvPicPr>
          <p:nvPr/>
        </p:nvPicPr>
        <p:blipFill>
          <a:blip r:embed="rId4" cstate="screen"/>
          <a:stretch>
            <a:fillRect/>
          </a:stretch>
        </p:blipFill>
        <p:spPr>
          <a:xfrm>
            <a:off x="685804" y="1619249"/>
            <a:ext cx="1905003" cy="1905003"/>
          </a:xfrm>
          <a:prstGeom prst="rect">
            <a:avLst/>
          </a:prstGeom>
        </p:spPr>
      </p:pic>
      <p:sp>
        <p:nvSpPr>
          <p:cNvPr id="8" name="TextBox 7"/>
          <p:cNvSpPr txBox="1"/>
          <p:nvPr/>
        </p:nvSpPr>
        <p:spPr>
          <a:xfrm>
            <a:off x="457200" y="3726418"/>
            <a:ext cx="2362200" cy="707886"/>
          </a:xfrm>
          <a:prstGeom prst="rect">
            <a:avLst/>
          </a:prstGeom>
          <a:noFill/>
        </p:spPr>
        <p:txBody>
          <a:bodyPr wrap="square" rtlCol="0">
            <a:spAutoFit/>
          </a:bodyPr>
          <a:lstStyle/>
          <a:p>
            <a:pPr algn="ctr"/>
            <a:r>
              <a:rPr lang="en-US" sz="4000" dirty="0" smtClean="0">
                <a:solidFill>
                  <a:schemeClr val="bg1"/>
                </a:solidFill>
                <a:latin typeface="Open Sans Light" pitchFamily="34" charset="0"/>
                <a:ea typeface="Open Sans Light" pitchFamily="34" charset="0"/>
                <a:cs typeface="Open Sans Light" pitchFamily="34" charset="0"/>
              </a:rPr>
              <a:t>FEEL</a:t>
            </a:r>
            <a:endParaRPr lang="en-US" sz="4000" dirty="0">
              <a:solidFill>
                <a:schemeClr val="bg1"/>
              </a:solidFill>
              <a:latin typeface="Open Sans Light" pitchFamily="34" charset="0"/>
              <a:ea typeface="Open Sans Light" pitchFamily="34" charset="0"/>
              <a:cs typeface="Open Sans Light" pitchFamily="34" charset="0"/>
            </a:endParaRPr>
          </a:p>
        </p:txBody>
      </p:sp>
      <p:sp>
        <p:nvSpPr>
          <p:cNvPr id="5" name="TextBox 4"/>
          <p:cNvSpPr txBox="1"/>
          <p:nvPr/>
        </p:nvSpPr>
        <p:spPr>
          <a:xfrm>
            <a:off x="3500430" y="486420"/>
            <a:ext cx="5065258" cy="1077218"/>
          </a:xfrm>
          <a:prstGeom prst="rect">
            <a:avLst/>
          </a:prstGeom>
          <a:noFill/>
        </p:spPr>
        <p:txBody>
          <a:bodyPr wrap="square" rtlCol="0">
            <a:spAutoFit/>
          </a:bodyPr>
          <a:lstStyle/>
          <a:p>
            <a:endParaRPr lang="en-US" sz="3200" dirty="0" smtClean="0">
              <a:solidFill>
                <a:schemeClr val="bg1"/>
              </a:solidFill>
              <a:latin typeface="Lato Black"/>
            </a:endParaRPr>
          </a:p>
          <a:p>
            <a:endParaRPr lang="en-US" sz="3200" dirty="0">
              <a:solidFill>
                <a:schemeClr val="bg1"/>
              </a:solidFill>
              <a:latin typeface="Lato" pitchFamily="34" charset="0"/>
            </a:endParaRPr>
          </a:p>
        </p:txBody>
      </p:sp>
      <p:sp>
        <p:nvSpPr>
          <p:cNvPr id="11" name="TextBox 10"/>
          <p:cNvSpPr txBox="1"/>
          <p:nvPr/>
        </p:nvSpPr>
        <p:spPr>
          <a:xfrm>
            <a:off x="3714744" y="590550"/>
            <a:ext cx="5000660" cy="3539430"/>
          </a:xfrm>
          <a:prstGeom prst="rect">
            <a:avLst/>
          </a:prstGeom>
          <a:noFill/>
        </p:spPr>
        <p:txBody>
          <a:bodyPr wrap="square" rtlCol="0">
            <a:spAutoFit/>
          </a:bodyPr>
          <a:lstStyle/>
          <a:p>
            <a:pPr algn="ctr"/>
            <a:r>
              <a:rPr lang="en-IN" sz="3200" dirty="0" smtClean="0">
                <a:solidFill>
                  <a:schemeClr val="bg1"/>
                </a:solidFill>
              </a:rPr>
              <a:t>Add</a:t>
            </a:r>
          </a:p>
          <a:p>
            <a:pPr algn="ctr"/>
            <a:endParaRPr lang="en-IN" sz="3200" dirty="0" smtClean="0">
              <a:solidFill>
                <a:schemeClr val="bg1"/>
              </a:solidFill>
            </a:endParaRPr>
          </a:p>
          <a:p>
            <a:pPr>
              <a:buFont typeface="Arial" pitchFamily="34" charset="0"/>
              <a:buChar char="•"/>
            </a:pPr>
            <a:r>
              <a:rPr lang="en-IN" sz="3200" b="1" dirty="0" smtClean="0">
                <a:latin typeface="Lato Black"/>
              </a:rPr>
              <a:t>Hot Spots </a:t>
            </a:r>
            <a:r>
              <a:rPr lang="en-IN" sz="3200" dirty="0" smtClean="0">
                <a:latin typeface="Lato Black"/>
              </a:rPr>
              <a:t>(things that bother you) </a:t>
            </a:r>
            <a:r>
              <a:rPr lang="en-IN" sz="3200" dirty="0" smtClean="0">
                <a:latin typeface="Lato Black"/>
                <a:sym typeface="Wingdings" pitchFamily="2" charset="2"/>
              </a:rPr>
              <a:t></a:t>
            </a:r>
            <a:endParaRPr lang="en-IN" sz="3200" dirty="0" smtClean="0">
              <a:latin typeface="Lato Black"/>
            </a:endParaRPr>
          </a:p>
          <a:p>
            <a:pPr>
              <a:buFont typeface="Arial" pitchFamily="34" charset="0"/>
              <a:buChar char="•"/>
            </a:pPr>
            <a:endParaRPr lang="en-IN" sz="3200" dirty="0" smtClean="0">
              <a:latin typeface="Lato Black"/>
            </a:endParaRPr>
          </a:p>
          <a:p>
            <a:pPr>
              <a:buFont typeface="Arial" pitchFamily="34" charset="0"/>
              <a:buChar char="•"/>
            </a:pPr>
            <a:r>
              <a:rPr lang="en-IN" sz="3200" b="1" dirty="0" smtClean="0">
                <a:latin typeface="Lato Black"/>
              </a:rPr>
              <a:t>Bright Spots </a:t>
            </a:r>
            <a:r>
              <a:rPr lang="en-IN" sz="3200" dirty="0" smtClean="0">
                <a:latin typeface="Lato Black"/>
              </a:rPr>
              <a:t>(things that are good but can be improved/sustained) </a:t>
            </a:r>
            <a:r>
              <a:rPr lang="en-IN" sz="3200" dirty="0" smtClean="0">
                <a:latin typeface="Lato Black"/>
                <a:sym typeface="Wingdings" pitchFamily="2" charset="2"/>
              </a:rPr>
              <a:t></a:t>
            </a:r>
            <a:endParaRPr lang="en-US" sz="3200" dirty="0" smtClean="0">
              <a:latin typeface="Lato Black"/>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1.jpeg" descr="1.jpg"/>
          <p:cNvPicPr/>
          <p:nvPr/>
        </p:nvPicPr>
        <p:blipFill>
          <a:blip r:embed="rId2">
            <a:extLst/>
          </a:blip>
          <a:stretch>
            <a:fillRect/>
          </a:stretch>
        </p:blipFill>
        <p:spPr>
          <a:xfrm>
            <a:off x="3357554" y="-95250"/>
            <a:ext cx="5786446" cy="5257800"/>
          </a:xfrm>
          <a:prstGeom prst="rect">
            <a:avLst/>
          </a:prstGeom>
          <a:ln w="12700">
            <a:miter lim="400000"/>
          </a:ln>
        </p:spPr>
      </p:pic>
      <p:sp>
        <p:nvSpPr>
          <p:cNvPr id="225" name="Shape 225"/>
          <p:cNvSpPr/>
          <p:nvPr/>
        </p:nvSpPr>
        <p:spPr>
          <a:xfrm>
            <a:off x="3571868" y="785800"/>
            <a:ext cx="5429288" cy="353942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0" algn="ctr"/>
            <a:r>
              <a:rPr lang="en-IN" sz="3200" b="1" dirty="0" smtClean="0">
                <a:solidFill>
                  <a:schemeClr val="bg1"/>
                </a:solidFill>
                <a:latin typeface="Lato Black"/>
                <a:ea typeface="DJB Woke Up Late"/>
                <a:cs typeface="DJB Woke Up Late"/>
                <a:sym typeface="DJB Woke Up Late"/>
              </a:rPr>
              <a:t>Step 2: </a:t>
            </a:r>
          </a:p>
          <a:p>
            <a:pPr lvl="0" algn="ctr"/>
            <a:r>
              <a:rPr lang="en-IN" sz="3200" b="1" dirty="0" smtClean="0">
                <a:latin typeface="Lato Black"/>
                <a:ea typeface="DJB Woke Up Late"/>
                <a:cs typeface="DJB Woke Up Late"/>
                <a:sym typeface="DJB Woke Up Late"/>
              </a:rPr>
              <a:t>Choose one </a:t>
            </a:r>
          </a:p>
          <a:p>
            <a:pPr lvl="0" algn="ctr"/>
            <a:r>
              <a:rPr lang="en-IN" sz="3200" b="1" dirty="0" smtClean="0">
                <a:solidFill>
                  <a:schemeClr val="bg1"/>
                </a:solidFill>
                <a:latin typeface="Lato Black"/>
                <a:ea typeface="DJB Woke Up Late"/>
                <a:cs typeface="DJB Woke Up Late"/>
                <a:sym typeface="DJB Woke Up Late"/>
              </a:rPr>
              <a:t>Opportunity of Change </a:t>
            </a:r>
          </a:p>
          <a:p>
            <a:pPr lvl="0" algn="ctr"/>
            <a:r>
              <a:rPr lang="en-IN" sz="3200" b="1" dirty="0" smtClean="0">
                <a:latin typeface="Lato Black"/>
                <a:ea typeface="DJB Woke Up Late"/>
                <a:cs typeface="DJB Woke Up Late"/>
                <a:sym typeface="DJB Woke Up Late"/>
              </a:rPr>
              <a:t>from your map</a:t>
            </a:r>
          </a:p>
          <a:p>
            <a:pPr lvl="0" algn="ctr"/>
            <a:endParaRPr lang="en-IN" sz="3200" b="1" dirty="0" smtClean="0">
              <a:latin typeface="Lato Black"/>
              <a:ea typeface="DJB Woke Up Late"/>
              <a:cs typeface="DJB Woke Up Late"/>
              <a:sym typeface="DJB Woke Up Late"/>
            </a:endParaRPr>
          </a:p>
          <a:p>
            <a:pPr lvl="0" algn="ctr"/>
            <a:r>
              <a:rPr lang="en-IN" sz="3200" dirty="0" smtClean="0">
                <a:latin typeface="Lato Black"/>
                <a:ea typeface="DJB Woke Up Late"/>
                <a:cs typeface="DJB Woke Up Late"/>
                <a:sym typeface="DJB Woke Up Late"/>
              </a:rPr>
              <a:t>(remember it could be a hot spot</a:t>
            </a:r>
          </a:p>
          <a:p>
            <a:pPr lvl="0" algn="ctr"/>
            <a:r>
              <a:rPr lang="en-IN" sz="3200" dirty="0" smtClean="0">
                <a:latin typeface="Lato Black"/>
                <a:ea typeface="DJB Woke Up Late"/>
                <a:cs typeface="DJB Woke Up Late"/>
                <a:sym typeface="DJB Woke Up Late"/>
              </a:rPr>
              <a:t> or a bright spot)</a:t>
            </a:r>
            <a:endParaRPr sz="3200" dirty="0">
              <a:latin typeface="Lato Black"/>
              <a:ea typeface="DJB Woke Up Late"/>
              <a:cs typeface="DJB Woke Up Late"/>
              <a:sym typeface="DJB Woke Up Late"/>
            </a:endParaRPr>
          </a:p>
        </p:txBody>
      </p:sp>
      <p:pic>
        <p:nvPicPr>
          <p:cNvPr id="7" name="Picture 6" descr="DFC LOGO 2014.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pic>
        <p:nvPicPr>
          <p:cNvPr id="6" name="Picture 5" descr="feel.png"/>
          <p:cNvPicPr>
            <a:picLocks noChangeAspect="1"/>
          </p:cNvPicPr>
          <p:nvPr/>
        </p:nvPicPr>
        <p:blipFill>
          <a:blip r:embed="rId4" cstate="screen"/>
          <a:stretch>
            <a:fillRect/>
          </a:stretch>
        </p:blipFill>
        <p:spPr>
          <a:xfrm>
            <a:off x="685804" y="1619249"/>
            <a:ext cx="1905003" cy="1905003"/>
          </a:xfrm>
          <a:prstGeom prst="rect">
            <a:avLst/>
          </a:prstGeom>
        </p:spPr>
      </p:pic>
    </p:spTree>
    <p:extLst>
      <p:ext uri="{BB962C8B-B14F-4D97-AF65-F5344CB8AC3E}">
        <p14:creationId xmlns="" xmlns:p14="http://schemas.microsoft.com/office/powerpoint/2010/main" val="51496931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19050"/>
            <a:ext cx="9144000" cy="5143500"/>
          </a:xfrm>
          <a:prstGeom prst="rect">
            <a:avLst/>
          </a:prstGeom>
        </p:spPr>
      </p:pic>
      <p:pic>
        <p:nvPicPr>
          <p:cNvPr id="5" name="Picture 4" descr="DFC LOGO 2014.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48599" y="195486"/>
            <a:ext cx="990601" cy="471264"/>
          </a:xfrm>
          <a:prstGeom prst="rect">
            <a:avLst/>
          </a:prstGeom>
        </p:spPr>
      </p:pic>
      <p:sp>
        <p:nvSpPr>
          <p:cNvPr id="6" name="Title 1"/>
          <p:cNvSpPr>
            <a:spLocks noGrp="1"/>
          </p:cNvSpPr>
          <p:nvPr>
            <p:ph type="title"/>
          </p:nvPr>
        </p:nvSpPr>
        <p:spPr>
          <a:xfrm>
            <a:off x="611560" y="843558"/>
            <a:ext cx="8229600" cy="857250"/>
          </a:xfrm>
        </p:spPr>
        <p:txBody>
          <a:bodyPr/>
          <a:lstStyle/>
          <a:p>
            <a:r>
              <a:rPr lang="en-IN" b="1" dirty="0" smtClean="0">
                <a:solidFill>
                  <a:schemeClr val="bg1"/>
                </a:solidFill>
                <a:latin typeface="Lato Black"/>
              </a:rPr>
              <a:t>Objectives</a:t>
            </a:r>
            <a:endParaRPr lang="en-US" b="1" dirty="0">
              <a:solidFill>
                <a:schemeClr val="bg1"/>
              </a:solidFill>
              <a:latin typeface="Lato Black"/>
            </a:endParaRPr>
          </a:p>
        </p:txBody>
      </p:sp>
      <p:sp>
        <p:nvSpPr>
          <p:cNvPr id="7" name="Content Placeholder 2"/>
          <p:cNvSpPr txBox="1">
            <a:spLocks/>
          </p:cNvSpPr>
          <p:nvPr/>
        </p:nvSpPr>
        <p:spPr>
          <a:xfrm>
            <a:off x="1905000" y="3128274"/>
            <a:ext cx="4800600" cy="15770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en-US" sz="2800" b="1" dirty="0" smtClean="0">
                <a:latin typeface="Lato Light"/>
              </a:rPr>
              <a:t>Optimism</a:t>
            </a:r>
          </a:p>
          <a:p>
            <a:pPr algn="ctr">
              <a:buFont typeface="Arial"/>
              <a:buNone/>
            </a:pPr>
            <a:r>
              <a:rPr lang="en-US" sz="2800" b="1" dirty="0" smtClean="0">
                <a:latin typeface="Lato Light"/>
              </a:rPr>
              <a:t>Collaboration </a:t>
            </a:r>
          </a:p>
          <a:p>
            <a:pPr algn="ctr">
              <a:buFont typeface="Arial"/>
              <a:buNone/>
            </a:pPr>
            <a:r>
              <a:rPr lang="en-US" sz="2800" b="1" dirty="0" smtClean="0">
                <a:latin typeface="Lato Light"/>
              </a:rPr>
              <a:t>Empathy</a:t>
            </a:r>
          </a:p>
          <a:p>
            <a:pPr algn="ctr">
              <a:buFont typeface="Arial"/>
              <a:buNone/>
            </a:pPr>
            <a:endParaRPr lang="en-US" sz="2800" dirty="0">
              <a:latin typeface="Lato Light"/>
            </a:endParaRPr>
          </a:p>
        </p:txBody>
      </p:sp>
      <p:sp>
        <p:nvSpPr>
          <p:cNvPr id="9" name="Rectangle 8"/>
          <p:cNvSpPr/>
          <p:nvPr/>
        </p:nvSpPr>
        <p:spPr>
          <a:xfrm>
            <a:off x="1229544" y="1925854"/>
            <a:ext cx="6390456" cy="1077218"/>
          </a:xfrm>
          <a:prstGeom prst="rect">
            <a:avLst/>
          </a:prstGeom>
        </p:spPr>
        <p:txBody>
          <a:bodyPr wrap="square">
            <a:spAutoFit/>
          </a:bodyPr>
          <a:lstStyle/>
          <a:p>
            <a:pPr algn="ctr">
              <a:buNone/>
            </a:pPr>
            <a:r>
              <a:rPr lang="en-US" sz="3200" dirty="0" smtClean="0">
                <a:latin typeface="Lato Black"/>
              </a:rPr>
              <a:t>To give teachers an experience of design mindset values: </a:t>
            </a:r>
          </a:p>
        </p:txBody>
      </p:sp>
    </p:spTree>
    <p:extLst>
      <p:ext uri="{BB962C8B-B14F-4D97-AF65-F5344CB8AC3E}">
        <p14:creationId xmlns="" xmlns:p14="http://schemas.microsoft.com/office/powerpoint/2010/main" val="1937117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3" cstate="print"/>
          <a:stretch>
            <a:fillRect/>
          </a:stretch>
        </p:blipFill>
        <p:spPr>
          <a:xfrm>
            <a:off x="3286116" y="0"/>
            <a:ext cx="5857884" cy="5143500"/>
          </a:xfrm>
          <a:prstGeom prst="rect">
            <a:avLst/>
          </a:prstGeom>
        </p:spPr>
      </p:pic>
      <p:pic>
        <p:nvPicPr>
          <p:cNvPr id="7" name="Picture 6" descr="feel.png"/>
          <p:cNvPicPr>
            <a:picLocks noChangeAspect="1"/>
          </p:cNvPicPr>
          <p:nvPr/>
        </p:nvPicPr>
        <p:blipFill>
          <a:blip r:embed="rId4" cstate="screen"/>
          <a:stretch>
            <a:fillRect/>
          </a:stretch>
        </p:blipFill>
        <p:spPr>
          <a:xfrm>
            <a:off x="685804" y="1619249"/>
            <a:ext cx="1905003" cy="1905003"/>
          </a:xfrm>
          <a:prstGeom prst="rect">
            <a:avLst/>
          </a:prstGeom>
        </p:spPr>
      </p:pic>
      <p:sp>
        <p:nvSpPr>
          <p:cNvPr id="8" name="TextBox 7"/>
          <p:cNvSpPr txBox="1"/>
          <p:nvPr/>
        </p:nvSpPr>
        <p:spPr>
          <a:xfrm>
            <a:off x="457200" y="3726418"/>
            <a:ext cx="2362200" cy="707886"/>
          </a:xfrm>
          <a:prstGeom prst="rect">
            <a:avLst/>
          </a:prstGeom>
          <a:noFill/>
        </p:spPr>
        <p:txBody>
          <a:bodyPr wrap="square" rtlCol="0">
            <a:spAutoFit/>
          </a:bodyPr>
          <a:lstStyle/>
          <a:p>
            <a:pPr algn="ctr"/>
            <a:r>
              <a:rPr lang="en-US" sz="4000" dirty="0" smtClean="0">
                <a:solidFill>
                  <a:schemeClr val="bg1"/>
                </a:solidFill>
                <a:latin typeface="Open Sans Light" pitchFamily="34" charset="0"/>
                <a:ea typeface="Open Sans Light" pitchFamily="34" charset="0"/>
                <a:cs typeface="Open Sans Light" pitchFamily="34" charset="0"/>
              </a:rPr>
              <a:t>FEEL</a:t>
            </a:r>
            <a:endParaRPr lang="en-US" sz="4000" dirty="0">
              <a:solidFill>
                <a:schemeClr val="bg1"/>
              </a:solidFill>
              <a:latin typeface="Open Sans Light" pitchFamily="34" charset="0"/>
              <a:ea typeface="Open Sans Light" pitchFamily="34" charset="0"/>
              <a:cs typeface="Open Sans Light" pitchFamily="34" charset="0"/>
            </a:endParaRPr>
          </a:p>
        </p:txBody>
      </p:sp>
      <p:sp>
        <p:nvSpPr>
          <p:cNvPr id="5" name="TextBox 4"/>
          <p:cNvSpPr txBox="1"/>
          <p:nvPr/>
        </p:nvSpPr>
        <p:spPr>
          <a:xfrm>
            <a:off x="3643306" y="699542"/>
            <a:ext cx="4857784" cy="3539430"/>
          </a:xfrm>
          <a:prstGeom prst="rect">
            <a:avLst/>
          </a:prstGeom>
          <a:noFill/>
        </p:spPr>
        <p:txBody>
          <a:bodyPr wrap="square" rtlCol="0">
            <a:spAutoFit/>
          </a:bodyPr>
          <a:lstStyle/>
          <a:p>
            <a:r>
              <a:rPr lang="en-US" sz="2400" b="1" u="sng" dirty="0" smtClean="0">
                <a:solidFill>
                  <a:schemeClr val="bg1"/>
                </a:solidFill>
                <a:latin typeface="Lato Black"/>
              </a:rPr>
              <a:t>Being a detective:</a:t>
            </a:r>
          </a:p>
          <a:p>
            <a:endParaRPr lang="en-US" sz="2000" dirty="0">
              <a:latin typeface="Lato" pitchFamily="34" charset="0"/>
            </a:endParaRPr>
          </a:p>
          <a:p>
            <a:pPr marL="342900" indent="-342900">
              <a:buFont typeface="+mj-lt"/>
              <a:buAutoNum type="arabicPeriod"/>
            </a:pPr>
            <a:r>
              <a:rPr lang="en-US" sz="2000" dirty="0" smtClean="0">
                <a:latin typeface="Lato" pitchFamily="34" charset="0"/>
              </a:rPr>
              <a:t> Who </a:t>
            </a:r>
            <a:r>
              <a:rPr lang="en-US" sz="2000" dirty="0">
                <a:latin typeface="Lato" pitchFamily="34" charset="0"/>
              </a:rPr>
              <a:t>are the </a:t>
            </a:r>
            <a:r>
              <a:rPr lang="en-US" sz="2000" dirty="0">
                <a:solidFill>
                  <a:srgbClr val="FF0000"/>
                </a:solidFill>
                <a:latin typeface="Lato" pitchFamily="34" charset="0"/>
              </a:rPr>
              <a:t>people</a:t>
            </a:r>
            <a:r>
              <a:rPr lang="en-US" sz="2000" dirty="0">
                <a:latin typeface="Lato" pitchFamily="34" charset="0"/>
              </a:rPr>
              <a:t> involved in this opportunity of change ? </a:t>
            </a:r>
          </a:p>
          <a:p>
            <a:pPr marL="457200" indent="-457200">
              <a:buFont typeface="+mj-lt"/>
              <a:buAutoNum type="arabicPeriod"/>
            </a:pPr>
            <a:endParaRPr lang="en-US" sz="2000" dirty="0" smtClean="0">
              <a:latin typeface="Lato" pitchFamily="34" charset="0"/>
            </a:endParaRPr>
          </a:p>
          <a:p>
            <a:pPr marL="457200" indent="-457200">
              <a:buFont typeface="+mj-lt"/>
              <a:buAutoNum type="arabicPeriod"/>
            </a:pPr>
            <a:r>
              <a:rPr lang="en-US" sz="2000" dirty="0" smtClean="0">
                <a:latin typeface="Lato" pitchFamily="34" charset="0"/>
              </a:rPr>
              <a:t>What </a:t>
            </a:r>
            <a:r>
              <a:rPr lang="en-US" sz="2000" dirty="0">
                <a:latin typeface="Lato" pitchFamily="34" charset="0"/>
              </a:rPr>
              <a:t>do you know about their </a:t>
            </a:r>
            <a:r>
              <a:rPr lang="en-US" sz="2000" dirty="0">
                <a:solidFill>
                  <a:srgbClr val="FF0000"/>
                </a:solidFill>
                <a:latin typeface="Lato" pitchFamily="34" charset="0"/>
              </a:rPr>
              <a:t>behaviour</a:t>
            </a:r>
            <a:r>
              <a:rPr lang="en-US" sz="2000" dirty="0">
                <a:latin typeface="Lato" pitchFamily="34" charset="0"/>
              </a:rPr>
              <a:t>? </a:t>
            </a:r>
            <a:endParaRPr lang="en-US" sz="2000" dirty="0" smtClean="0">
              <a:latin typeface="Lato" pitchFamily="34" charset="0"/>
            </a:endParaRPr>
          </a:p>
          <a:p>
            <a:pPr marL="457200" indent="-457200">
              <a:buFont typeface="+mj-lt"/>
              <a:buAutoNum type="arabicPeriod"/>
            </a:pPr>
            <a:endParaRPr lang="en-US" sz="2000" dirty="0">
              <a:latin typeface="Lato" pitchFamily="34" charset="0"/>
            </a:endParaRPr>
          </a:p>
          <a:p>
            <a:pPr marL="457200" indent="-457200">
              <a:buFont typeface="+mj-lt"/>
              <a:buAutoNum type="arabicPeriod"/>
            </a:pPr>
            <a:r>
              <a:rPr lang="en-US" sz="2000" dirty="0" smtClean="0">
                <a:latin typeface="Lato" pitchFamily="34" charset="0"/>
              </a:rPr>
              <a:t>What kind of </a:t>
            </a:r>
            <a:r>
              <a:rPr lang="en-US" sz="2000" dirty="0" smtClean="0">
                <a:solidFill>
                  <a:srgbClr val="FF0000"/>
                </a:solidFill>
                <a:latin typeface="Lato" pitchFamily="34" charset="0"/>
              </a:rPr>
              <a:t>environment </a:t>
            </a:r>
            <a:r>
              <a:rPr lang="en-US" sz="2000" dirty="0" smtClean="0">
                <a:latin typeface="Lato" pitchFamily="34" charset="0"/>
              </a:rPr>
              <a:t>exist at </a:t>
            </a:r>
            <a:r>
              <a:rPr lang="en-US" sz="2000" dirty="0">
                <a:latin typeface="Lato" pitchFamily="34" charset="0"/>
              </a:rPr>
              <a:t>these </a:t>
            </a:r>
            <a:r>
              <a:rPr lang="en-US" sz="2000" dirty="0" smtClean="0">
                <a:latin typeface="Lato" pitchFamily="34" charset="0"/>
              </a:rPr>
              <a:t>places ?</a:t>
            </a:r>
          </a:p>
          <a:p>
            <a:endParaRPr lang="en-US" sz="2000" dirty="0">
              <a:latin typeface="Lato" pitchFamily="34" charset="0"/>
            </a:endParaRPr>
          </a:p>
        </p:txBody>
      </p:sp>
      <p:pic>
        <p:nvPicPr>
          <p:cNvPr id="9" name="image1.jpeg" descr="1.jpg"/>
          <p:cNvPicPr/>
          <p:nvPr/>
        </p:nvPicPr>
        <p:blipFill>
          <a:blip r:embed="rId5">
            <a:extLst/>
          </a:blip>
          <a:stretch>
            <a:fillRect/>
          </a:stretch>
        </p:blipFill>
        <p:spPr>
          <a:xfrm>
            <a:off x="3352800" y="0"/>
            <a:ext cx="5791200" cy="5143500"/>
          </a:xfrm>
          <a:prstGeom prst="rect">
            <a:avLst/>
          </a:prstGeom>
          <a:ln w="12700">
            <a:miter lim="400000"/>
          </a:ln>
        </p:spPr>
      </p:pic>
      <p:sp>
        <p:nvSpPr>
          <p:cNvPr id="10" name="Shape 225"/>
          <p:cNvSpPr/>
          <p:nvPr/>
        </p:nvSpPr>
        <p:spPr>
          <a:xfrm>
            <a:off x="4071934" y="666750"/>
            <a:ext cx="4493069" cy="366253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0" algn="ctr"/>
            <a:r>
              <a:rPr lang="en-IN" sz="3600" b="1" dirty="0" smtClean="0">
                <a:solidFill>
                  <a:schemeClr val="bg1"/>
                </a:solidFill>
                <a:latin typeface="Lato Black"/>
                <a:ea typeface="DJB Woke Up Late"/>
                <a:cs typeface="DJB Woke Up Late"/>
                <a:sym typeface="DJB Woke Up Late"/>
              </a:rPr>
              <a:t>Step 3</a:t>
            </a:r>
          </a:p>
          <a:p>
            <a:pPr lvl="0" algn="ctr"/>
            <a:endParaRPr lang="en-IN" sz="3600" b="1" dirty="0" smtClean="0">
              <a:solidFill>
                <a:schemeClr val="bg1"/>
              </a:solidFill>
              <a:latin typeface="Lato Black"/>
              <a:ea typeface="DJB Woke Up Late"/>
              <a:cs typeface="DJB Woke Up Late"/>
              <a:sym typeface="DJB Woke Up Late"/>
            </a:endParaRPr>
          </a:p>
          <a:p>
            <a:pPr lvl="0" algn="ctr"/>
            <a:r>
              <a:rPr lang="en-IN" sz="3200" b="1" dirty="0" smtClean="0">
                <a:latin typeface="Lato Black"/>
                <a:ea typeface="DJB Woke Up Late"/>
                <a:cs typeface="DJB Woke Up Late"/>
                <a:sym typeface="DJB Woke Up Late"/>
              </a:rPr>
              <a:t>Present your opportunity of change </a:t>
            </a:r>
          </a:p>
          <a:p>
            <a:pPr lvl="0" algn="ctr"/>
            <a:r>
              <a:rPr lang="en-IN" sz="3200" b="1" dirty="0" smtClean="0">
                <a:latin typeface="Lato Black"/>
                <a:ea typeface="DJB Woke Up Late"/>
                <a:cs typeface="DJB Woke Up Late"/>
                <a:sym typeface="DJB Woke Up Late"/>
              </a:rPr>
              <a:t>to the group, and as a group </a:t>
            </a:r>
            <a:r>
              <a:rPr lang="en-IN" sz="3200" b="1" dirty="0" smtClean="0">
                <a:solidFill>
                  <a:schemeClr val="bg1"/>
                </a:solidFill>
                <a:latin typeface="Lato Black"/>
                <a:ea typeface="DJB Woke Up Late"/>
                <a:cs typeface="DJB Woke Up Late"/>
                <a:sym typeface="DJB Woke Up Late"/>
              </a:rPr>
              <a:t>vote</a:t>
            </a:r>
            <a:r>
              <a:rPr lang="en-IN" sz="3200" b="1" dirty="0" smtClean="0">
                <a:latin typeface="Lato Black"/>
                <a:ea typeface="DJB Woke Up Late"/>
                <a:cs typeface="DJB Woke Up Late"/>
                <a:sym typeface="DJB Woke Up Late"/>
              </a:rPr>
              <a:t> on</a:t>
            </a:r>
          </a:p>
          <a:p>
            <a:pPr lvl="0" algn="ctr"/>
            <a:r>
              <a:rPr lang="en-IN" sz="3200" b="1" dirty="0" smtClean="0">
                <a:latin typeface="Lato Black"/>
                <a:ea typeface="DJB Woke Up Late"/>
                <a:cs typeface="DJB Woke Up Late"/>
                <a:sym typeface="DJB Woke Up Late"/>
              </a:rPr>
              <a:t>ONE </a:t>
            </a:r>
            <a:endParaRPr sz="3200" b="1" dirty="0">
              <a:latin typeface="Lato Black"/>
              <a:ea typeface="DJB Woke Up Late"/>
              <a:cs typeface="DJB Woke Up Late"/>
              <a:sym typeface="DJB Woke Up Late"/>
            </a:endParaRPr>
          </a:p>
        </p:txBody>
      </p:sp>
      <p:pic>
        <p:nvPicPr>
          <p:cNvPr id="11" name="Picture 10" descr="DFC LOGO 2014.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3" cstate="print"/>
          <a:stretch>
            <a:fillRect/>
          </a:stretch>
        </p:blipFill>
        <p:spPr>
          <a:xfrm>
            <a:off x="3286116" y="0"/>
            <a:ext cx="5857884" cy="5143500"/>
          </a:xfrm>
          <a:prstGeom prst="rect">
            <a:avLst/>
          </a:prstGeom>
        </p:spPr>
      </p:pic>
      <p:pic>
        <p:nvPicPr>
          <p:cNvPr id="7" name="Picture 6" descr="feel.png"/>
          <p:cNvPicPr>
            <a:picLocks noChangeAspect="1"/>
          </p:cNvPicPr>
          <p:nvPr/>
        </p:nvPicPr>
        <p:blipFill>
          <a:blip r:embed="rId4" cstate="screen"/>
          <a:stretch>
            <a:fillRect/>
          </a:stretch>
        </p:blipFill>
        <p:spPr>
          <a:xfrm>
            <a:off x="685804" y="1619249"/>
            <a:ext cx="1905003" cy="1905003"/>
          </a:xfrm>
          <a:prstGeom prst="rect">
            <a:avLst/>
          </a:prstGeom>
        </p:spPr>
      </p:pic>
      <p:sp>
        <p:nvSpPr>
          <p:cNvPr id="8" name="TextBox 7"/>
          <p:cNvSpPr txBox="1"/>
          <p:nvPr/>
        </p:nvSpPr>
        <p:spPr>
          <a:xfrm>
            <a:off x="457200" y="3726418"/>
            <a:ext cx="2362200" cy="707886"/>
          </a:xfrm>
          <a:prstGeom prst="rect">
            <a:avLst/>
          </a:prstGeom>
          <a:noFill/>
        </p:spPr>
        <p:txBody>
          <a:bodyPr wrap="square" rtlCol="0">
            <a:spAutoFit/>
          </a:bodyPr>
          <a:lstStyle/>
          <a:p>
            <a:pPr algn="ctr"/>
            <a:r>
              <a:rPr lang="en-US" sz="4000" dirty="0" smtClean="0">
                <a:solidFill>
                  <a:schemeClr val="bg1"/>
                </a:solidFill>
                <a:latin typeface="Open Sans Light" pitchFamily="34" charset="0"/>
                <a:ea typeface="Open Sans Light" pitchFamily="34" charset="0"/>
                <a:cs typeface="Open Sans Light" pitchFamily="34" charset="0"/>
              </a:rPr>
              <a:t>FEEL</a:t>
            </a:r>
            <a:endParaRPr lang="en-US" sz="4000" dirty="0">
              <a:solidFill>
                <a:schemeClr val="bg1"/>
              </a:solidFill>
              <a:latin typeface="Open Sans Light" pitchFamily="34" charset="0"/>
              <a:ea typeface="Open Sans Light" pitchFamily="34" charset="0"/>
              <a:cs typeface="Open Sans Light" pitchFamily="34" charset="0"/>
            </a:endParaRPr>
          </a:p>
        </p:txBody>
      </p:sp>
      <p:sp>
        <p:nvSpPr>
          <p:cNvPr id="5" name="TextBox 4"/>
          <p:cNvSpPr txBox="1"/>
          <p:nvPr/>
        </p:nvSpPr>
        <p:spPr>
          <a:xfrm>
            <a:off x="3643306" y="699542"/>
            <a:ext cx="4857784" cy="3539430"/>
          </a:xfrm>
          <a:prstGeom prst="rect">
            <a:avLst/>
          </a:prstGeom>
          <a:noFill/>
        </p:spPr>
        <p:txBody>
          <a:bodyPr wrap="square" rtlCol="0">
            <a:spAutoFit/>
          </a:bodyPr>
          <a:lstStyle/>
          <a:p>
            <a:r>
              <a:rPr lang="en-US" sz="2400" b="1" u="sng" dirty="0" smtClean="0">
                <a:solidFill>
                  <a:schemeClr val="bg1"/>
                </a:solidFill>
                <a:latin typeface="Lato Black"/>
              </a:rPr>
              <a:t>Being a detective:</a:t>
            </a:r>
          </a:p>
          <a:p>
            <a:endParaRPr lang="en-US" sz="2000" dirty="0">
              <a:latin typeface="Lato" pitchFamily="34" charset="0"/>
            </a:endParaRPr>
          </a:p>
          <a:p>
            <a:pPr marL="342900" indent="-342900">
              <a:buFont typeface="+mj-lt"/>
              <a:buAutoNum type="arabicPeriod"/>
            </a:pPr>
            <a:r>
              <a:rPr lang="en-US" sz="2000" dirty="0" smtClean="0">
                <a:latin typeface="Lato" pitchFamily="34" charset="0"/>
              </a:rPr>
              <a:t> Who </a:t>
            </a:r>
            <a:r>
              <a:rPr lang="en-US" sz="2000" dirty="0">
                <a:latin typeface="Lato" pitchFamily="34" charset="0"/>
              </a:rPr>
              <a:t>are the </a:t>
            </a:r>
            <a:r>
              <a:rPr lang="en-US" sz="2000" dirty="0">
                <a:solidFill>
                  <a:srgbClr val="FF0000"/>
                </a:solidFill>
                <a:latin typeface="Lato" pitchFamily="34" charset="0"/>
              </a:rPr>
              <a:t>people</a:t>
            </a:r>
            <a:r>
              <a:rPr lang="en-US" sz="2000" dirty="0">
                <a:latin typeface="Lato" pitchFamily="34" charset="0"/>
              </a:rPr>
              <a:t> involved in this opportunity of change ? </a:t>
            </a:r>
          </a:p>
          <a:p>
            <a:pPr marL="457200" indent="-457200">
              <a:buFont typeface="+mj-lt"/>
              <a:buAutoNum type="arabicPeriod"/>
            </a:pPr>
            <a:endParaRPr lang="en-US" sz="2000" dirty="0" smtClean="0">
              <a:latin typeface="Lato" pitchFamily="34" charset="0"/>
            </a:endParaRPr>
          </a:p>
          <a:p>
            <a:pPr marL="457200" indent="-457200">
              <a:buFont typeface="+mj-lt"/>
              <a:buAutoNum type="arabicPeriod"/>
            </a:pPr>
            <a:r>
              <a:rPr lang="en-US" sz="2000" dirty="0" smtClean="0">
                <a:latin typeface="Lato" pitchFamily="34" charset="0"/>
              </a:rPr>
              <a:t>What </a:t>
            </a:r>
            <a:r>
              <a:rPr lang="en-US" sz="2000" dirty="0">
                <a:latin typeface="Lato" pitchFamily="34" charset="0"/>
              </a:rPr>
              <a:t>do you know about their </a:t>
            </a:r>
            <a:r>
              <a:rPr lang="en-US" sz="2000" dirty="0">
                <a:solidFill>
                  <a:srgbClr val="FF0000"/>
                </a:solidFill>
                <a:latin typeface="Lato" pitchFamily="34" charset="0"/>
              </a:rPr>
              <a:t>behaviour</a:t>
            </a:r>
            <a:r>
              <a:rPr lang="en-US" sz="2000" dirty="0">
                <a:latin typeface="Lato" pitchFamily="34" charset="0"/>
              </a:rPr>
              <a:t>? </a:t>
            </a:r>
            <a:endParaRPr lang="en-US" sz="2000" dirty="0" smtClean="0">
              <a:latin typeface="Lato" pitchFamily="34" charset="0"/>
            </a:endParaRPr>
          </a:p>
          <a:p>
            <a:pPr marL="457200" indent="-457200">
              <a:buFont typeface="+mj-lt"/>
              <a:buAutoNum type="arabicPeriod"/>
            </a:pPr>
            <a:endParaRPr lang="en-US" sz="2000" dirty="0">
              <a:latin typeface="Lato" pitchFamily="34" charset="0"/>
            </a:endParaRPr>
          </a:p>
          <a:p>
            <a:pPr marL="457200" indent="-457200">
              <a:buFont typeface="+mj-lt"/>
              <a:buAutoNum type="arabicPeriod"/>
            </a:pPr>
            <a:r>
              <a:rPr lang="en-US" sz="2000" dirty="0" smtClean="0">
                <a:latin typeface="Lato" pitchFamily="34" charset="0"/>
              </a:rPr>
              <a:t>What kind of </a:t>
            </a:r>
            <a:r>
              <a:rPr lang="en-US" sz="2000" dirty="0" smtClean="0">
                <a:solidFill>
                  <a:srgbClr val="FF0000"/>
                </a:solidFill>
                <a:latin typeface="Lato" pitchFamily="34" charset="0"/>
              </a:rPr>
              <a:t>environment </a:t>
            </a:r>
            <a:r>
              <a:rPr lang="en-US" sz="2000" dirty="0" smtClean="0">
                <a:latin typeface="Lato" pitchFamily="34" charset="0"/>
              </a:rPr>
              <a:t>exist at </a:t>
            </a:r>
            <a:r>
              <a:rPr lang="en-US" sz="2000" dirty="0">
                <a:latin typeface="Lato" pitchFamily="34" charset="0"/>
              </a:rPr>
              <a:t>these </a:t>
            </a:r>
            <a:r>
              <a:rPr lang="en-US" sz="2000" dirty="0" smtClean="0">
                <a:latin typeface="Lato" pitchFamily="34" charset="0"/>
              </a:rPr>
              <a:t>places ?</a:t>
            </a:r>
          </a:p>
          <a:p>
            <a:endParaRPr lang="en-US" sz="2000" dirty="0">
              <a:latin typeface="Lato" pitchFamily="34" charset="0"/>
            </a:endParaRPr>
          </a:p>
        </p:txBody>
      </p:sp>
      <p:pic>
        <p:nvPicPr>
          <p:cNvPr id="9" name="image1.jpeg" descr="1.jpg"/>
          <p:cNvPicPr/>
          <p:nvPr/>
        </p:nvPicPr>
        <p:blipFill>
          <a:blip r:embed="rId5">
            <a:extLst/>
          </a:blip>
          <a:stretch>
            <a:fillRect/>
          </a:stretch>
        </p:blipFill>
        <p:spPr>
          <a:xfrm>
            <a:off x="3352800" y="0"/>
            <a:ext cx="5791200" cy="5143500"/>
          </a:xfrm>
          <a:prstGeom prst="rect">
            <a:avLst/>
          </a:prstGeom>
          <a:ln w="12700">
            <a:miter lim="400000"/>
          </a:ln>
        </p:spPr>
      </p:pic>
      <p:sp>
        <p:nvSpPr>
          <p:cNvPr id="10" name="Shape 225"/>
          <p:cNvSpPr/>
          <p:nvPr/>
        </p:nvSpPr>
        <p:spPr>
          <a:xfrm>
            <a:off x="3810000" y="819151"/>
            <a:ext cx="4493069" cy="4339645"/>
          </a:xfrm>
          <a:prstGeom prst="rect">
            <a:avLst/>
          </a:prstGeom>
          <a:noFill/>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0" algn="ctr"/>
            <a:r>
              <a:rPr lang="en-IN" sz="3600" b="1" dirty="0" smtClean="0">
                <a:solidFill>
                  <a:schemeClr val="bg1"/>
                </a:solidFill>
                <a:latin typeface="Lato Black"/>
                <a:ea typeface="DJB Woke Up Late"/>
                <a:cs typeface="DJB Woke Up Late"/>
                <a:sym typeface="DJB Woke Up Late"/>
              </a:rPr>
              <a:t>Choose a challenge</a:t>
            </a:r>
          </a:p>
          <a:p>
            <a:pPr lvl="0" algn="ctr"/>
            <a:endParaRPr lang="en-IN" sz="3600" b="1" dirty="0" smtClean="0">
              <a:solidFill>
                <a:schemeClr val="bg1"/>
              </a:solidFill>
              <a:latin typeface="Lato Black"/>
              <a:ea typeface="DJB Woke Up Late"/>
              <a:cs typeface="DJB Woke Up Late"/>
              <a:sym typeface="DJB Woke Up Late"/>
            </a:endParaRPr>
          </a:p>
          <a:p>
            <a:pPr lvl="0">
              <a:buFont typeface="Arial" pitchFamily="34" charset="0"/>
              <a:buChar char="•"/>
            </a:pPr>
            <a:r>
              <a:rPr lang="en-IN" sz="2800" b="1" dirty="0" smtClean="0">
                <a:latin typeface="Lato Black"/>
                <a:ea typeface="DJB Woke Up Late"/>
                <a:cs typeface="DJB Woke Up Late"/>
                <a:sym typeface="DJB Woke Up Late"/>
              </a:rPr>
              <a:t>Staffroom doesn’t have space</a:t>
            </a:r>
          </a:p>
          <a:p>
            <a:pPr lvl="0">
              <a:buFont typeface="Arial" pitchFamily="34" charset="0"/>
              <a:buChar char="•"/>
            </a:pPr>
            <a:r>
              <a:rPr lang="en-IN" sz="2800" b="1" dirty="0" smtClean="0">
                <a:latin typeface="Lato Black"/>
                <a:ea typeface="DJB Woke Up Late"/>
                <a:cs typeface="DJB Woke Up Late"/>
                <a:sym typeface="DJB Woke Up Late"/>
              </a:rPr>
              <a:t>Stinking bathrooms</a:t>
            </a:r>
          </a:p>
          <a:p>
            <a:pPr lvl="0">
              <a:buFont typeface="Arial" pitchFamily="34" charset="0"/>
              <a:buChar char="•"/>
            </a:pPr>
            <a:r>
              <a:rPr lang="en-IN" sz="2800" b="1" dirty="0" smtClean="0">
                <a:latin typeface="Lato Black"/>
                <a:ea typeface="DJB Woke Up Late"/>
                <a:cs typeface="DJB Woke Up Late"/>
                <a:sym typeface="DJB Woke Up Late"/>
              </a:rPr>
              <a:t>Lunch time is chaotic</a:t>
            </a:r>
          </a:p>
          <a:p>
            <a:pPr lvl="0">
              <a:buFont typeface="Arial" pitchFamily="34" charset="0"/>
              <a:buChar char="•"/>
            </a:pPr>
            <a:endParaRPr lang="en-IN" sz="2800" b="1" dirty="0" smtClean="0">
              <a:latin typeface="Lato Black"/>
              <a:ea typeface="DJB Woke Up Late"/>
              <a:cs typeface="DJB Woke Up Late"/>
              <a:sym typeface="DJB Woke Up Late"/>
            </a:endParaRPr>
          </a:p>
          <a:p>
            <a:pPr lvl="0">
              <a:buFont typeface="Arial" pitchFamily="34" charset="0"/>
              <a:buChar char="•"/>
            </a:pPr>
            <a:endParaRPr lang="en-IN" sz="2800" b="1" dirty="0" smtClean="0">
              <a:latin typeface="Lato Black"/>
              <a:ea typeface="DJB Woke Up Late"/>
              <a:cs typeface="DJB Woke Up Late"/>
              <a:sym typeface="DJB Woke Up Late"/>
            </a:endParaRPr>
          </a:p>
          <a:p>
            <a:pPr lvl="0">
              <a:buFont typeface="Arial" pitchFamily="34" charset="0"/>
              <a:buChar char="•"/>
            </a:pPr>
            <a:endParaRPr sz="3600" b="1" dirty="0">
              <a:latin typeface="Lato Black"/>
              <a:ea typeface="DJB Woke Up Late"/>
              <a:cs typeface="DJB Woke Up Late"/>
              <a:sym typeface="DJB Woke Up Late"/>
            </a:endParaRPr>
          </a:p>
        </p:txBody>
      </p:sp>
      <p:pic>
        <p:nvPicPr>
          <p:cNvPr id="11" name="Picture 10" descr="DFC LOGO 2014.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3286116" y="0"/>
            <a:ext cx="5857884" cy="5143500"/>
          </a:xfrm>
          <a:prstGeom prst="rect">
            <a:avLst/>
          </a:prstGeom>
        </p:spPr>
      </p:pic>
      <p:pic>
        <p:nvPicPr>
          <p:cNvPr id="9" name="Picture 8" descr="DFC LOGO 2014.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84368" y="195486"/>
            <a:ext cx="989720" cy="504056"/>
          </a:xfrm>
          <a:prstGeom prst="rect">
            <a:avLst/>
          </a:prstGeom>
        </p:spPr>
      </p:pic>
      <p:pic>
        <p:nvPicPr>
          <p:cNvPr id="2052" name="Picture 4" descr="C:\Users\anjali\Desktop\detective_conan_aka__case_closed.jpg"/>
          <p:cNvPicPr>
            <a:picLocks noChangeAspect="1" noChangeArrowheads="1"/>
          </p:cNvPicPr>
          <p:nvPr/>
        </p:nvPicPr>
        <p:blipFill>
          <a:blip r:embed="rId5" cstate="print"/>
          <a:srcRect/>
          <a:stretch>
            <a:fillRect/>
          </a:stretch>
        </p:blipFill>
        <p:spPr bwMode="auto">
          <a:xfrm>
            <a:off x="4000496" y="357172"/>
            <a:ext cx="1872208" cy="2880320"/>
          </a:xfrm>
          <a:prstGeom prst="rect">
            <a:avLst/>
          </a:prstGeom>
          <a:noFill/>
        </p:spPr>
      </p:pic>
      <p:pic>
        <p:nvPicPr>
          <p:cNvPr id="2053" name="Picture 5" descr="C:\Users\anjali\Desktop\animated-detective-image-0070.gif"/>
          <p:cNvPicPr>
            <a:picLocks noChangeAspect="1" noChangeArrowheads="1"/>
          </p:cNvPicPr>
          <p:nvPr/>
        </p:nvPicPr>
        <p:blipFill>
          <a:blip r:embed="rId6" cstate="print"/>
          <a:srcRect/>
          <a:stretch>
            <a:fillRect/>
          </a:stretch>
        </p:blipFill>
        <p:spPr bwMode="auto">
          <a:xfrm>
            <a:off x="6715140" y="1785932"/>
            <a:ext cx="1872208" cy="2747839"/>
          </a:xfrm>
          <a:prstGeom prst="rect">
            <a:avLst/>
          </a:prstGeom>
          <a:noFill/>
        </p:spPr>
      </p:pic>
      <p:pic>
        <p:nvPicPr>
          <p:cNvPr id="6" name="Picture 5" descr="feel.png"/>
          <p:cNvPicPr>
            <a:picLocks noChangeAspect="1"/>
          </p:cNvPicPr>
          <p:nvPr/>
        </p:nvPicPr>
        <p:blipFill>
          <a:blip r:embed="rId7" cstate="screen"/>
          <a:stretch>
            <a:fillRect/>
          </a:stretch>
        </p:blipFill>
        <p:spPr>
          <a:xfrm>
            <a:off x="685804" y="1619249"/>
            <a:ext cx="1905003" cy="1905003"/>
          </a:xfrm>
          <a:prstGeom prst="rect">
            <a:avLst/>
          </a:prstGeom>
        </p:spPr>
      </p:pic>
    </p:spTree>
    <p:extLst>
      <p:ext uri="{BB962C8B-B14F-4D97-AF65-F5344CB8AC3E}">
        <p14:creationId xmlns="" xmlns:p14="http://schemas.microsoft.com/office/powerpoint/2010/main" val="193711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3" cstate="print"/>
          <a:stretch>
            <a:fillRect/>
          </a:stretch>
        </p:blipFill>
        <p:spPr>
          <a:xfrm>
            <a:off x="3286116" y="0"/>
            <a:ext cx="5857884" cy="5143500"/>
          </a:xfrm>
          <a:prstGeom prst="rect">
            <a:avLst/>
          </a:prstGeom>
        </p:spPr>
      </p:pic>
      <p:pic>
        <p:nvPicPr>
          <p:cNvPr id="7" name="Picture 6" descr="feel.png"/>
          <p:cNvPicPr>
            <a:picLocks noChangeAspect="1"/>
          </p:cNvPicPr>
          <p:nvPr/>
        </p:nvPicPr>
        <p:blipFill>
          <a:blip r:embed="rId4" cstate="screen"/>
          <a:stretch>
            <a:fillRect/>
          </a:stretch>
        </p:blipFill>
        <p:spPr>
          <a:xfrm>
            <a:off x="685802" y="1619249"/>
            <a:ext cx="1905003" cy="1905003"/>
          </a:xfrm>
          <a:prstGeom prst="rect">
            <a:avLst/>
          </a:prstGeom>
        </p:spPr>
      </p:pic>
      <p:sp>
        <p:nvSpPr>
          <p:cNvPr id="8" name="TextBox 7"/>
          <p:cNvSpPr txBox="1"/>
          <p:nvPr/>
        </p:nvSpPr>
        <p:spPr>
          <a:xfrm>
            <a:off x="457200" y="3726418"/>
            <a:ext cx="2362200" cy="707886"/>
          </a:xfrm>
          <a:prstGeom prst="rect">
            <a:avLst/>
          </a:prstGeom>
          <a:noFill/>
        </p:spPr>
        <p:txBody>
          <a:bodyPr wrap="square" rtlCol="0">
            <a:spAutoFit/>
          </a:bodyPr>
          <a:lstStyle/>
          <a:p>
            <a:pPr algn="ctr"/>
            <a:r>
              <a:rPr lang="en-US" sz="4000" dirty="0" smtClean="0">
                <a:solidFill>
                  <a:schemeClr val="bg1"/>
                </a:solidFill>
                <a:latin typeface="Open Sans Light" pitchFamily="34" charset="0"/>
                <a:ea typeface="Open Sans Light" pitchFamily="34" charset="0"/>
                <a:cs typeface="Open Sans Light" pitchFamily="34" charset="0"/>
              </a:rPr>
              <a:t>FEEL</a:t>
            </a:r>
            <a:endParaRPr lang="en-US" sz="4000" dirty="0">
              <a:solidFill>
                <a:schemeClr val="bg1"/>
              </a:solidFill>
              <a:latin typeface="Open Sans Light" pitchFamily="34" charset="0"/>
              <a:ea typeface="Open Sans Light" pitchFamily="34" charset="0"/>
              <a:cs typeface="Open Sans Light" pitchFamily="34" charset="0"/>
            </a:endParaRPr>
          </a:p>
        </p:txBody>
      </p:sp>
      <p:sp>
        <p:nvSpPr>
          <p:cNvPr id="5" name="TextBox 4"/>
          <p:cNvSpPr txBox="1"/>
          <p:nvPr/>
        </p:nvSpPr>
        <p:spPr>
          <a:xfrm>
            <a:off x="3810000" y="209550"/>
            <a:ext cx="4857784" cy="4462760"/>
          </a:xfrm>
          <a:prstGeom prst="rect">
            <a:avLst/>
          </a:prstGeom>
          <a:noFill/>
        </p:spPr>
        <p:txBody>
          <a:bodyPr wrap="square" rtlCol="0">
            <a:spAutoFit/>
          </a:bodyPr>
          <a:lstStyle/>
          <a:p>
            <a:pPr algn="ctr"/>
            <a:r>
              <a:rPr lang="en-US" sz="2400" b="1" dirty="0" smtClean="0">
                <a:solidFill>
                  <a:schemeClr val="bg1"/>
                </a:solidFill>
                <a:latin typeface="Lato Black"/>
              </a:rPr>
              <a:t>Being a Detective</a:t>
            </a:r>
          </a:p>
          <a:p>
            <a:endParaRPr lang="en-US" sz="2400" dirty="0">
              <a:latin typeface="Lato Black"/>
            </a:endParaRPr>
          </a:p>
          <a:p>
            <a:pPr marL="342900" indent="-342900">
              <a:buFont typeface="+mj-lt"/>
              <a:buAutoNum type="arabicPeriod"/>
            </a:pPr>
            <a:r>
              <a:rPr lang="en-US" sz="2400" dirty="0" smtClean="0">
                <a:latin typeface="Lato Black"/>
              </a:rPr>
              <a:t> </a:t>
            </a:r>
            <a:r>
              <a:rPr lang="en-US" sz="2400" b="1" dirty="0" smtClean="0">
                <a:latin typeface="Lato Black"/>
              </a:rPr>
              <a:t>Who </a:t>
            </a:r>
            <a:r>
              <a:rPr lang="en-US" sz="2400" b="1" dirty="0">
                <a:latin typeface="Lato Black"/>
              </a:rPr>
              <a:t>are the </a:t>
            </a:r>
            <a:r>
              <a:rPr lang="en-US" sz="2400" b="1" dirty="0">
                <a:solidFill>
                  <a:schemeClr val="bg1"/>
                </a:solidFill>
                <a:latin typeface="Lato Black"/>
              </a:rPr>
              <a:t>people</a:t>
            </a:r>
            <a:r>
              <a:rPr lang="en-US" sz="2400" b="1" dirty="0">
                <a:latin typeface="Lato Black"/>
              </a:rPr>
              <a:t> involved in this opportunity of change ? </a:t>
            </a:r>
          </a:p>
          <a:p>
            <a:pPr marL="457200" indent="-457200">
              <a:buFont typeface="+mj-lt"/>
              <a:buAutoNum type="arabicPeriod"/>
            </a:pPr>
            <a:endParaRPr lang="en-US" sz="2400" b="1" dirty="0" smtClean="0">
              <a:latin typeface="Lato Black"/>
            </a:endParaRPr>
          </a:p>
          <a:p>
            <a:pPr marL="457200" indent="-457200">
              <a:buFont typeface="+mj-lt"/>
              <a:buAutoNum type="arabicPeriod"/>
            </a:pPr>
            <a:r>
              <a:rPr lang="en-US" sz="2400" b="1" dirty="0" smtClean="0">
                <a:latin typeface="Lato Black"/>
              </a:rPr>
              <a:t>What </a:t>
            </a:r>
            <a:r>
              <a:rPr lang="en-US" sz="2400" b="1" dirty="0">
                <a:latin typeface="Lato Black"/>
              </a:rPr>
              <a:t>do you know about their </a:t>
            </a:r>
            <a:r>
              <a:rPr lang="en-US" sz="2400" b="1" dirty="0">
                <a:solidFill>
                  <a:schemeClr val="bg1"/>
                </a:solidFill>
                <a:latin typeface="Lato Black"/>
              </a:rPr>
              <a:t>behaviour</a:t>
            </a:r>
            <a:r>
              <a:rPr lang="en-US" sz="2400" b="1" dirty="0">
                <a:latin typeface="Lato Black"/>
              </a:rPr>
              <a:t>? </a:t>
            </a:r>
            <a:endParaRPr lang="en-US" sz="2400" b="1" dirty="0" smtClean="0">
              <a:latin typeface="Lato Black"/>
            </a:endParaRPr>
          </a:p>
          <a:p>
            <a:pPr marL="457200" indent="-457200">
              <a:buFont typeface="+mj-lt"/>
              <a:buAutoNum type="arabicPeriod"/>
            </a:pPr>
            <a:endParaRPr lang="en-US" sz="2400" b="1" dirty="0">
              <a:latin typeface="Lato Black"/>
            </a:endParaRPr>
          </a:p>
          <a:p>
            <a:pPr marL="457200" indent="-457200">
              <a:buFont typeface="+mj-lt"/>
              <a:buAutoNum type="arabicPeriod"/>
            </a:pPr>
            <a:r>
              <a:rPr lang="en-US" sz="2400" b="1" dirty="0" smtClean="0">
                <a:latin typeface="Lato Black"/>
              </a:rPr>
              <a:t>What kind of</a:t>
            </a:r>
            <a:r>
              <a:rPr lang="en-US" sz="2400" b="1" dirty="0" smtClean="0">
                <a:solidFill>
                  <a:schemeClr val="bg1"/>
                </a:solidFill>
                <a:latin typeface="Lato Black"/>
              </a:rPr>
              <a:t> environment </a:t>
            </a:r>
            <a:r>
              <a:rPr lang="en-US" sz="2400" b="1" dirty="0" smtClean="0">
                <a:latin typeface="Lato Black"/>
              </a:rPr>
              <a:t>exist at </a:t>
            </a:r>
            <a:r>
              <a:rPr lang="en-US" sz="2400" b="1" dirty="0">
                <a:latin typeface="Lato Black"/>
              </a:rPr>
              <a:t>these </a:t>
            </a:r>
            <a:r>
              <a:rPr lang="en-US" sz="2400" b="1" dirty="0" smtClean="0">
                <a:latin typeface="Lato Black"/>
              </a:rPr>
              <a:t>places ?</a:t>
            </a:r>
          </a:p>
          <a:p>
            <a:endParaRPr lang="en-US" sz="2000" dirty="0">
              <a:latin typeface="Lato" pitchFamily="34" charset="0"/>
            </a:endParaRPr>
          </a:p>
        </p:txBody>
      </p:sp>
      <p:pic>
        <p:nvPicPr>
          <p:cNvPr id="9" name="Picture 8" descr="DFC LOGO 2014.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3286116" y="0"/>
            <a:ext cx="5857884" cy="5143500"/>
          </a:xfrm>
          <a:prstGeom prst="rect">
            <a:avLst/>
          </a:prstGeom>
        </p:spPr>
      </p:pic>
      <p:pic>
        <p:nvPicPr>
          <p:cNvPr id="9" name="Picture 8" descr="DFC LOGO 2014.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84368" y="195486"/>
            <a:ext cx="989720" cy="504056"/>
          </a:xfrm>
          <a:prstGeom prst="rect">
            <a:avLst/>
          </a:prstGeom>
        </p:spPr>
      </p:pic>
      <p:pic>
        <p:nvPicPr>
          <p:cNvPr id="1026" name="Picture 2" descr="C:\Users\anjali\Desktop\interview-with-reporter-iclipart.jpg"/>
          <p:cNvPicPr>
            <a:picLocks noChangeAspect="1" noChangeArrowheads="1"/>
          </p:cNvPicPr>
          <p:nvPr/>
        </p:nvPicPr>
        <p:blipFill>
          <a:blip r:embed="rId5" cstate="print"/>
          <a:srcRect/>
          <a:stretch>
            <a:fillRect/>
          </a:stretch>
        </p:blipFill>
        <p:spPr bwMode="auto">
          <a:xfrm>
            <a:off x="4714876" y="785800"/>
            <a:ext cx="3143272" cy="3888432"/>
          </a:xfrm>
          <a:prstGeom prst="rect">
            <a:avLst/>
          </a:prstGeom>
          <a:noFill/>
        </p:spPr>
      </p:pic>
      <p:pic>
        <p:nvPicPr>
          <p:cNvPr id="5" name="Picture 4" descr="feel.png"/>
          <p:cNvPicPr>
            <a:picLocks noChangeAspect="1"/>
          </p:cNvPicPr>
          <p:nvPr/>
        </p:nvPicPr>
        <p:blipFill>
          <a:blip r:embed="rId6" cstate="screen"/>
          <a:stretch>
            <a:fillRect/>
          </a:stretch>
        </p:blipFill>
        <p:spPr>
          <a:xfrm>
            <a:off x="685802" y="1619249"/>
            <a:ext cx="1905003" cy="1905003"/>
          </a:xfrm>
          <a:prstGeom prst="rect">
            <a:avLst/>
          </a:prstGeom>
        </p:spPr>
      </p:pic>
    </p:spTree>
    <p:extLst>
      <p:ext uri="{BB962C8B-B14F-4D97-AF65-F5344CB8AC3E}">
        <p14:creationId xmlns="" xmlns:p14="http://schemas.microsoft.com/office/powerpoint/2010/main" val="19371175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3" cstate="print"/>
          <a:stretch>
            <a:fillRect/>
          </a:stretch>
        </p:blipFill>
        <p:spPr>
          <a:xfrm>
            <a:off x="3286116" y="0"/>
            <a:ext cx="5857884" cy="5143500"/>
          </a:xfrm>
          <a:prstGeom prst="rect">
            <a:avLst/>
          </a:prstGeom>
        </p:spPr>
      </p:pic>
      <p:pic>
        <p:nvPicPr>
          <p:cNvPr id="7" name="Picture 6" descr="feel.png"/>
          <p:cNvPicPr>
            <a:picLocks noChangeAspect="1"/>
          </p:cNvPicPr>
          <p:nvPr/>
        </p:nvPicPr>
        <p:blipFill>
          <a:blip r:embed="rId4" cstate="screen"/>
          <a:stretch>
            <a:fillRect/>
          </a:stretch>
        </p:blipFill>
        <p:spPr>
          <a:xfrm>
            <a:off x="685802" y="1619249"/>
            <a:ext cx="1905003" cy="1905003"/>
          </a:xfrm>
          <a:prstGeom prst="rect">
            <a:avLst/>
          </a:prstGeom>
        </p:spPr>
      </p:pic>
      <p:sp>
        <p:nvSpPr>
          <p:cNvPr id="8" name="TextBox 7"/>
          <p:cNvSpPr txBox="1"/>
          <p:nvPr/>
        </p:nvSpPr>
        <p:spPr>
          <a:xfrm>
            <a:off x="457200" y="3726418"/>
            <a:ext cx="2362200" cy="707886"/>
          </a:xfrm>
          <a:prstGeom prst="rect">
            <a:avLst/>
          </a:prstGeom>
          <a:noFill/>
        </p:spPr>
        <p:txBody>
          <a:bodyPr wrap="square" rtlCol="0">
            <a:spAutoFit/>
          </a:bodyPr>
          <a:lstStyle/>
          <a:p>
            <a:pPr algn="ctr"/>
            <a:r>
              <a:rPr lang="en-US" sz="4000" dirty="0" smtClean="0">
                <a:solidFill>
                  <a:schemeClr val="bg1"/>
                </a:solidFill>
                <a:latin typeface="Open Sans Light" pitchFamily="34" charset="0"/>
                <a:ea typeface="Open Sans Light" pitchFamily="34" charset="0"/>
                <a:cs typeface="Open Sans Light" pitchFamily="34" charset="0"/>
              </a:rPr>
              <a:t>FEEL</a:t>
            </a:r>
            <a:endParaRPr lang="en-US" sz="4000" dirty="0">
              <a:solidFill>
                <a:schemeClr val="bg1"/>
              </a:solidFill>
              <a:latin typeface="Open Sans Light" pitchFamily="34" charset="0"/>
              <a:ea typeface="Open Sans Light" pitchFamily="34" charset="0"/>
              <a:cs typeface="Open Sans Light" pitchFamily="34" charset="0"/>
            </a:endParaRPr>
          </a:p>
        </p:txBody>
      </p:sp>
      <p:sp>
        <p:nvSpPr>
          <p:cNvPr id="5" name="TextBox 4"/>
          <p:cNvSpPr txBox="1"/>
          <p:nvPr/>
        </p:nvSpPr>
        <p:spPr>
          <a:xfrm>
            <a:off x="3752816" y="773251"/>
            <a:ext cx="4857784" cy="3908762"/>
          </a:xfrm>
          <a:prstGeom prst="rect">
            <a:avLst/>
          </a:prstGeom>
          <a:noFill/>
        </p:spPr>
        <p:txBody>
          <a:bodyPr wrap="square" rtlCol="0">
            <a:spAutoFit/>
          </a:bodyPr>
          <a:lstStyle/>
          <a:p>
            <a:pPr algn="ctr"/>
            <a:r>
              <a:rPr lang="en-US" sz="2400" b="1" dirty="0" smtClean="0">
                <a:solidFill>
                  <a:schemeClr val="bg1"/>
                </a:solidFill>
                <a:latin typeface="Lato Black"/>
              </a:rPr>
              <a:t>Preparing for interview</a:t>
            </a:r>
          </a:p>
          <a:p>
            <a:endParaRPr lang="en-US" sz="2400" b="1" dirty="0" smtClean="0">
              <a:latin typeface="Lato Black"/>
            </a:endParaRPr>
          </a:p>
          <a:p>
            <a:pPr>
              <a:buFont typeface="Arial" pitchFamily="34" charset="0"/>
              <a:buChar char="•"/>
            </a:pPr>
            <a:r>
              <a:rPr lang="en-US" sz="2400" b="1" dirty="0" smtClean="0">
                <a:latin typeface="Lato Black"/>
              </a:rPr>
              <a:t> Identify one or two stakeholder who you would like to interview</a:t>
            </a:r>
          </a:p>
          <a:p>
            <a:pPr>
              <a:buFont typeface="Arial" pitchFamily="34" charset="0"/>
              <a:buChar char="•"/>
            </a:pPr>
            <a:r>
              <a:rPr lang="en-US" sz="2400" b="1" dirty="0" smtClean="0">
                <a:latin typeface="Lato Black"/>
              </a:rPr>
              <a:t> Draft questions in advance</a:t>
            </a:r>
          </a:p>
          <a:p>
            <a:pPr>
              <a:buFont typeface="Arial" pitchFamily="34" charset="0"/>
              <a:buChar char="•"/>
            </a:pPr>
            <a:r>
              <a:rPr lang="en-US" sz="2400" b="1" dirty="0" smtClean="0">
                <a:latin typeface="Lato Black"/>
              </a:rPr>
              <a:t> Include more </a:t>
            </a:r>
            <a:r>
              <a:rPr lang="en-US" sz="2400" b="1" dirty="0" smtClean="0">
                <a:solidFill>
                  <a:schemeClr val="bg1"/>
                </a:solidFill>
                <a:latin typeface="Lato Black"/>
              </a:rPr>
              <a:t>exploratory questions </a:t>
            </a:r>
          </a:p>
          <a:p>
            <a:pPr>
              <a:buFont typeface="Arial" pitchFamily="34" charset="0"/>
              <a:buChar char="•"/>
            </a:pPr>
            <a:r>
              <a:rPr lang="en-US" sz="2800" b="1" dirty="0" smtClean="0">
                <a:latin typeface="Lato Black"/>
              </a:rPr>
              <a:t> </a:t>
            </a:r>
            <a:r>
              <a:rPr lang="en-US" sz="2400" b="1" dirty="0" smtClean="0">
                <a:latin typeface="Lato Black"/>
              </a:rPr>
              <a:t>Do a mock interview with a peer</a:t>
            </a:r>
          </a:p>
        </p:txBody>
      </p:sp>
      <p:pic>
        <p:nvPicPr>
          <p:cNvPr id="9" name="Picture 8" descr="DFC LOGO 2014.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3" cstate="print"/>
          <a:stretch>
            <a:fillRect/>
          </a:stretch>
        </p:blipFill>
        <p:spPr>
          <a:xfrm>
            <a:off x="3286116" y="0"/>
            <a:ext cx="5857884" cy="5143500"/>
          </a:xfrm>
          <a:prstGeom prst="rect">
            <a:avLst/>
          </a:prstGeom>
        </p:spPr>
      </p:pic>
      <p:pic>
        <p:nvPicPr>
          <p:cNvPr id="7" name="Picture 6" descr="feel.png"/>
          <p:cNvPicPr>
            <a:picLocks noChangeAspect="1"/>
          </p:cNvPicPr>
          <p:nvPr/>
        </p:nvPicPr>
        <p:blipFill>
          <a:blip r:embed="rId4" cstate="screen"/>
          <a:stretch>
            <a:fillRect/>
          </a:stretch>
        </p:blipFill>
        <p:spPr>
          <a:xfrm>
            <a:off x="685802" y="1619249"/>
            <a:ext cx="1905003" cy="1905003"/>
          </a:xfrm>
          <a:prstGeom prst="rect">
            <a:avLst/>
          </a:prstGeom>
        </p:spPr>
      </p:pic>
      <p:sp>
        <p:nvSpPr>
          <p:cNvPr id="8" name="TextBox 7"/>
          <p:cNvSpPr txBox="1"/>
          <p:nvPr/>
        </p:nvSpPr>
        <p:spPr>
          <a:xfrm>
            <a:off x="457200" y="3726418"/>
            <a:ext cx="2362200" cy="707886"/>
          </a:xfrm>
          <a:prstGeom prst="rect">
            <a:avLst/>
          </a:prstGeom>
          <a:noFill/>
        </p:spPr>
        <p:txBody>
          <a:bodyPr wrap="square" rtlCol="0">
            <a:spAutoFit/>
          </a:bodyPr>
          <a:lstStyle/>
          <a:p>
            <a:pPr algn="ctr"/>
            <a:r>
              <a:rPr lang="en-US" sz="4000" dirty="0" smtClean="0">
                <a:solidFill>
                  <a:schemeClr val="bg1"/>
                </a:solidFill>
                <a:latin typeface="Open Sans Light" pitchFamily="34" charset="0"/>
                <a:ea typeface="Open Sans Light" pitchFamily="34" charset="0"/>
                <a:cs typeface="Open Sans Light" pitchFamily="34" charset="0"/>
              </a:rPr>
              <a:t>FEEL</a:t>
            </a:r>
            <a:endParaRPr lang="en-US" sz="4000" dirty="0">
              <a:solidFill>
                <a:schemeClr val="bg1"/>
              </a:solidFill>
              <a:latin typeface="Open Sans Light" pitchFamily="34" charset="0"/>
              <a:ea typeface="Open Sans Light" pitchFamily="34" charset="0"/>
              <a:cs typeface="Open Sans Light" pitchFamily="34" charset="0"/>
            </a:endParaRPr>
          </a:p>
        </p:txBody>
      </p:sp>
      <p:sp>
        <p:nvSpPr>
          <p:cNvPr id="5" name="TextBox 4"/>
          <p:cNvSpPr txBox="1"/>
          <p:nvPr/>
        </p:nvSpPr>
        <p:spPr>
          <a:xfrm>
            <a:off x="3829016" y="333435"/>
            <a:ext cx="4857784" cy="4693593"/>
          </a:xfrm>
          <a:prstGeom prst="rect">
            <a:avLst/>
          </a:prstGeom>
          <a:noFill/>
        </p:spPr>
        <p:txBody>
          <a:bodyPr wrap="square" rtlCol="0">
            <a:spAutoFit/>
          </a:bodyPr>
          <a:lstStyle/>
          <a:p>
            <a:pPr algn="ctr"/>
            <a:r>
              <a:rPr lang="en-US" sz="2300" b="1" dirty="0" smtClean="0">
                <a:solidFill>
                  <a:schemeClr val="bg1"/>
                </a:solidFill>
                <a:latin typeface="Lato Black"/>
              </a:rPr>
              <a:t>Being a Reporter</a:t>
            </a:r>
            <a:endParaRPr lang="en-US" sz="2300" dirty="0">
              <a:latin typeface="Lato Black"/>
            </a:endParaRPr>
          </a:p>
          <a:p>
            <a:r>
              <a:rPr lang="en-US" sz="2300" dirty="0" smtClean="0">
                <a:latin typeface="Lato Black"/>
              </a:rPr>
              <a:t>Take an Interview keeping the following points in mind:</a:t>
            </a:r>
            <a:endParaRPr lang="en-US" sz="2300" dirty="0">
              <a:latin typeface="Lato Black"/>
            </a:endParaRPr>
          </a:p>
          <a:p>
            <a:endParaRPr lang="en-US" sz="2300" dirty="0" smtClean="0">
              <a:latin typeface="Lato Black"/>
            </a:endParaRPr>
          </a:p>
          <a:p>
            <a:pPr>
              <a:buFont typeface="Arial" pitchFamily="34" charset="0"/>
              <a:buChar char="•"/>
            </a:pPr>
            <a:r>
              <a:rPr lang="en-US" sz="2300" dirty="0">
                <a:latin typeface="Lato Black"/>
              </a:rPr>
              <a:t>T</a:t>
            </a:r>
            <a:r>
              <a:rPr lang="en-US" sz="2300" dirty="0" smtClean="0">
                <a:latin typeface="Lato Black"/>
              </a:rPr>
              <a:t>alk </a:t>
            </a:r>
            <a:r>
              <a:rPr lang="en-US" sz="2300" dirty="0">
                <a:latin typeface="Lato Black"/>
              </a:rPr>
              <a:t>to people involved in the situation to look at the </a:t>
            </a:r>
            <a:r>
              <a:rPr lang="en-US" sz="2300" b="1" dirty="0">
                <a:solidFill>
                  <a:schemeClr val="bg1"/>
                </a:solidFill>
                <a:latin typeface="Lato Black"/>
              </a:rPr>
              <a:t>opportunity</a:t>
            </a:r>
            <a:r>
              <a:rPr lang="en-US" sz="2300" dirty="0">
                <a:latin typeface="Lato Black"/>
              </a:rPr>
              <a:t> from their perspective. </a:t>
            </a:r>
          </a:p>
          <a:p>
            <a:pPr>
              <a:buFont typeface="Arial" pitchFamily="34" charset="0"/>
              <a:buChar char="•"/>
            </a:pPr>
            <a:r>
              <a:rPr lang="en-US" sz="2300" dirty="0" smtClean="0">
                <a:latin typeface="Lato Black"/>
              </a:rPr>
              <a:t>Interview </a:t>
            </a:r>
            <a:r>
              <a:rPr lang="en-US" sz="2300" dirty="0">
                <a:latin typeface="Lato Black"/>
              </a:rPr>
              <a:t>a real person who is actually involved in the situation. </a:t>
            </a:r>
            <a:endParaRPr lang="en-US" sz="2300" dirty="0" smtClean="0">
              <a:latin typeface="Lato Black"/>
            </a:endParaRPr>
          </a:p>
          <a:p>
            <a:pPr>
              <a:buFont typeface="Arial" pitchFamily="34" charset="0"/>
              <a:buChar char="•"/>
            </a:pPr>
            <a:r>
              <a:rPr lang="en-US" sz="2300" dirty="0" smtClean="0">
                <a:latin typeface="Lato Black"/>
              </a:rPr>
              <a:t>Learn </a:t>
            </a:r>
            <a:r>
              <a:rPr lang="en-US" sz="2300" dirty="0">
                <a:latin typeface="Lato Black"/>
              </a:rPr>
              <a:t>to take the </a:t>
            </a:r>
            <a:r>
              <a:rPr lang="en-US" sz="2300" b="1" dirty="0">
                <a:solidFill>
                  <a:schemeClr val="bg1"/>
                </a:solidFill>
                <a:latin typeface="Lato Black"/>
              </a:rPr>
              <a:t>user’s perspective.</a:t>
            </a:r>
          </a:p>
        </p:txBody>
      </p:sp>
      <p:pic>
        <p:nvPicPr>
          <p:cNvPr id="9" name="Picture 8" descr="DFC LOGO 2014.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jpg"/>
          <p:cNvPicPr>
            <a:picLocks noChangeAspect="1"/>
          </p:cNvPicPr>
          <p:nvPr/>
        </p:nvPicPr>
        <p:blipFill>
          <a:blip r:embed="rId3" cstate="print"/>
          <a:stretch>
            <a:fillRect/>
          </a:stretch>
        </p:blipFill>
        <p:spPr>
          <a:xfrm>
            <a:off x="3286116" y="0"/>
            <a:ext cx="5857884" cy="5143500"/>
          </a:xfrm>
          <a:prstGeom prst="rect">
            <a:avLst/>
          </a:prstGeom>
        </p:spPr>
      </p:pic>
      <p:pic>
        <p:nvPicPr>
          <p:cNvPr id="7" name="Picture 6" descr="feel.png"/>
          <p:cNvPicPr>
            <a:picLocks noChangeAspect="1"/>
          </p:cNvPicPr>
          <p:nvPr/>
        </p:nvPicPr>
        <p:blipFill>
          <a:blip r:embed="rId4" cstate="screen"/>
          <a:stretch>
            <a:fillRect/>
          </a:stretch>
        </p:blipFill>
        <p:spPr>
          <a:xfrm>
            <a:off x="685804" y="1619249"/>
            <a:ext cx="1905003" cy="1905003"/>
          </a:xfrm>
          <a:prstGeom prst="rect">
            <a:avLst/>
          </a:prstGeom>
        </p:spPr>
      </p:pic>
      <p:sp>
        <p:nvSpPr>
          <p:cNvPr id="8" name="TextBox 7"/>
          <p:cNvSpPr txBox="1"/>
          <p:nvPr/>
        </p:nvSpPr>
        <p:spPr>
          <a:xfrm>
            <a:off x="457200" y="3726418"/>
            <a:ext cx="2362200" cy="707886"/>
          </a:xfrm>
          <a:prstGeom prst="rect">
            <a:avLst/>
          </a:prstGeom>
          <a:noFill/>
        </p:spPr>
        <p:txBody>
          <a:bodyPr wrap="square" rtlCol="0">
            <a:spAutoFit/>
          </a:bodyPr>
          <a:lstStyle/>
          <a:p>
            <a:pPr algn="ctr"/>
            <a:r>
              <a:rPr lang="en-US" sz="4000" dirty="0" smtClean="0">
                <a:solidFill>
                  <a:schemeClr val="bg1"/>
                </a:solidFill>
                <a:latin typeface="Open Sans Light" pitchFamily="34" charset="0"/>
                <a:ea typeface="Open Sans Light" pitchFamily="34" charset="0"/>
                <a:cs typeface="Open Sans Light" pitchFamily="34" charset="0"/>
              </a:rPr>
              <a:t>FEEL</a:t>
            </a:r>
            <a:endParaRPr lang="en-US" sz="4000" dirty="0">
              <a:solidFill>
                <a:schemeClr val="bg1"/>
              </a:solidFill>
              <a:latin typeface="Open Sans Light" pitchFamily="34" charset="0"/>
              <a:ea typeface="Open Sans Light" pitchFamily="34" charset="0"/>
              <a:cs typeface="Open Sans Light" pitchFamily="34" charset="0"/>
            </a:endParaRPr>
          </a:p>
        </p:txBody>
      </p:sp>
      <p:sp>
        <p:nvSpPr>
          <p:cNvPr id="5" name="TextBox 4"/>
          <p:cNvSpPr txBox="1"/>
          <p:nvPr/>
        </p:nvSpPr>
        <p:spPr>
          <a:xfrm>
            <a:off x="3505200" y="285750"/>
            <a:ext cx="4857784" cy="830997"/>
          </a:xfrm>
          <a:prstGeom prst="rect">
            <a:avLst/>
          </a:prstGeom>
          <a:noFill/>
        </p:spPr>
        <p:txBody>
          <a:bodyPr wrap="square" rtlCol="0">
            <a:spAutoFit/>
          </a:bodyPr>
          <a:lstStyle/>
          <a:p>
            <a:pPr algn="ctr"/>
            <a:r>
              <a:rPr lang="en-IN" sz="2400" b="1" dirty="0" smtClean="0">
                <a:solidFill>
                  <a:schemeClr val="bg1"/>
                </a:solidFill>
                <a:latin typeface="Lato Black"/>
              </a:rPr>
              <a:t>Few things to keep in mind during the interview process</a:t>
            </a:r>
            <a:endParaRPr lang="en-US" sz="2400" b="1" dirty="0">
              <a:solidFill>
                <a:schemeClr val="bg1"/>
              </a:solidFill>
              <a:latin typeface="Lato Black"/>
            </a:endParaRPr>
          </a:p>
        </p:txBody>
      </p:sp>
      <p:sp>
        <p:nvSpPr>
          <p:cNvPr id="9" name="TextBox 8"/>
          <p:cNvSpPr txBox="1"/>
          <p:nvPr/>
        </p:nvSpPr>
        <p:spPr>
          <a:xfrm>
            <a:off x="3707904" y="1352550"/>
            <a:ext cx="5112568" cy="3724096"/>
          </a:xfrm>
          <a:prstGeom prst="rect">
            <a:avLst/>
          </a:prstGeom>
          <a:noFill/>
        </p:spPr>
        <p:txBody>
          <a:bodyPr wrap="square" rtlCol="0">
            <a:spAutoFit/>
          </a:bodyPr>
          <a:lstStyle/>
          <a:p>
            <a:pPr>
              <a:buFont typeface="Arial" pitchFamily="34" charset="0"/>
              <a:buChar char="•"/>
            </a:pPr>
            <a:r>
              <a:rPr lang="en-IN" sz="2000" dirty="0" smtClean="0">
                <a:latin typeface="Lato" pitchFamily="34" charset="0"/>
              </a:rPr>
              <a:t> </a:t>
            </a:r>
            <a:r>
              <a:rPr lang="en-IN" sz="2400" dirty="0" smtClean="0">
                <a:latin typeface="Lato Black"/>
              </a:rPr>
              <a:t>Aim for short questions and long answers</a:t>
            </a:r>
          </a:p>
          <a:p>
            <a:pPr>
              <a:buFont typeface="Arial" pitchFamily="34" charset="0"/>
              <a:buChar char="•"/>
            </a:pPr>
            <a:r>
              <a:rPr lang="en-IN" sz="2400" dirty="0" smtClean="0">
                <a:latin typeface="Lato Black"/>
              </a:rPr>
              <a:t>Avoid yes or no questions</a:t>
            </a:r>
          </a:p>
          <a:p>
            <a:pPr>
              <a:buFont typeface="Arial" pitchFamily="34" charset="0"/>
              <a:buChar char="•"/>
            </a:pPr>
            <a:r>
              <a:rPr lang="en-IN" sz="2400" dirty="0" smtClean="0">
                <a:latin typeface="Lato Black"/>
              </a:rPr>
              <a:t> Avoid interrupting people or suggesting what they should say</a:t>
            </a:r>
          </a:p>
          <a:p>
            <a:pPr>
              <a:buFont typeface="Arial" pitchFamily="34" charset="0"/>
              <a:buChar char="•"/>
            </a:pPr>
            <a:r>
              <a:rPr lang="en-IN" sz="2400" dirty="0" smtClean="0">
                <a:latin typeface="Lato Black"/>
              </a:rPr>
              <a:t> If we are talking all the time or thinking about our next question, you’ll miss most important moment</a:t>
            </a:r>
          </a:p>
          <a:p>
            <a:endParaRPr lang="en-US" sz="2000" dirty="0">
              <a:latin typeface="Lato" pitchFamily="34" charset="0"/>
            </a:endParaRPr>
          </a:p>
        </p:txBody>
      </p:sp>
      <p:pic>
        <p:nvPicPr>
          <p:cNvPr id="11" name="Picture 10" descr="DFC LOGO 2014.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078080" y="133350"/>
            <a:ext cx="989720" cy="50405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jpg"/>
          <p:cNvPicPr>
            <a:picLocks noChangeAspect="1"/>
          </p:cNvPicPr>
          <p:nvPr/>
        </p:nvPicPr>
        <p:blipFill>
          <a:blip r:embed="rId3" cstate="print"/>
          <a:stretch>
            <a:fillRect/>
          </a:stretch>
        </p:blipFill>
        <p:spPr>
          <a:xfrm>
            <a:off x="3286116" y="0"/>
            <a:ext cx="5857884" cy="5143500"/>
          </a:xfrm>
          <a:prstGeom prst="rect">
            <a:avLst/>
          </a:prstGeom>
        </p:spPr>
      </p:pic>
      <p:pic>
        <p:nvPicPr>
          <p:cNvPr id="7" name="Picture 6" descr="feel.png"/>
          <p:cNvPicPr>
            <a:picLocks noChangeAspect="1"/>
          </p:cNvPicPr>
          <p:nvPr/>
        </p:nvPicPr>
        <p:blipFill>
          <a:blip r:embed="rId4" cstate="screen"/>
          <a:stretch>
            <a:fillRect/>
          </a:stretch>
        </p:blipFill>
        <p:spPr>
          <a:xfrm>
            <a:off x="685804" y="1619249"/>
            <a:ext cx="1905003" cy="1905003"/>
          </a:xfrm>
          <a:prstGeom prst="rect">
            <a:avLst/>
          </a:prstGeom>
        </p:spPr>
      </p:pic>
      <p:sp>
        <p:nvSpPr>
          <p:cNvPr id="8" name="TextBox 7"/>
          <p:cNvSpPr txBox="1"/>
          <p:nvPr/>
        </p:nvSpPr>
        <p:spPr>
          <a:xfrm>
            <a:off x="457200" y="3726418"/>
            <a:ext cx="2362200" cy="707886"/>
          </a:xfrm>
          <a:prstGeom prst="rect">
            <a:avLst/>
          </a:prstGeom>
          <a:noFill/>
        </p:spPr>
        <p:txBody>
          <a:bodyPr wrap="square" rtlCol="0">
            <a:spAutoFit/>
          </a:bodyPr>
          <a:lstStyle/>
          <a:p>
            <a:pPr algn="ctr"/>
            <a:r>
              <a:rPr lang="en-US" sz="4000" dirty="0" smtClean="0">
                <a:solidFill>
                  <a:schemeClr val="bg1"/>
                </a:solidFill>
                <a:latin typeface="Open Sans Light" pitchFamily="34" charset="0"/>
                <a:ea typeface="Open Sans Light" pitchFamily="34" charset="0"/>
                <a:cs typeface="Open Sans Light" pitchFamily="34" charset="0"/>
              </a:rPr>
              <a:t>FEEL</a:t>
            </a:r>
            <a:endParaRPr lang="en-US" sz="4000" dirty="0">
              <a:solidFill>
                <a:schemeClr val="bg1"/>
              </a:solidFill>
              <a:latin typeface="Open Sans Light" pitchFamily="34" charset="0"/>
              <a:ea typeface="Open Sans Light" pitchFamily="34" charset="0"/>
              <a:cs typeface="Open Sans Light" pitchFamily="34" charset="0"/>
            </a:endParaRPr>
          </a:p>
        </p:txBody>
      </p:sp>
      <p:sp>
        <p:nvSpPr>
          <p:cNvPr id="5" name="TextBox 4"/>
          <p:cNvSpPr txBox="1"/>
          <p:nvPr/>
        </p:nvSpPr>
        <p:spPr>
          <a:xfrm>
            <a:off x="3505200" y="819150"/>
            <a:ext cx="5486400" cy="3231654"/>
          </a:xfrm>
          <a:prstGeom prst="rect">
            <a:avLst/>
          </a:prstGeom>
          <a:noFill/>
        </p:spPr>
        <p:txBody>
          <a:bodyPr wrap="square" rtlCol="0">
            <a:spAutoFit/>
          </a:bodyPr>
          <a:lstStyle/>
          <a:p>
            <a:pPr algn="ctr"/>
            <a:r>
              <a:rPr lang="en-US" sz="3200" b="1" u="sng" dirty="0">
                <a:solidFill>
                  <a:schemeClr val="bg1"/>
                </a:solidFill>
                <a:latin typeface="Lato Black"/>
              </a:rPr>
              <a:t>Step </a:t>
            </a:r>
            <a:r>
              <a:rPr lang="en-US" sz="3200" b="1" u="sng" dirty="0" smtClean="0">
                <a:solidFill>
                  <a:schemeClr val="bg1"/>
                </a:solidFill>
                <a:latin typeface="Lato Black"/>
              </a:rPr>
              <a:t>3: </a:t>
            </a:r>
          </a:p>
          <a:p>
            <a:endParaRPr lang="en-US" sz="3200" b="1" dirty="0">
              <a:solidFill>
                <a:schemeClr val="bg1"/>
              </a:solidFill>
              <a:latin typeface="Lato Black"/>
            </a:endParaRPr>
          </a:p>
          <a:p>
            <a:pPr marL="514350" indent="-514350">
              <a:buFont typeface="+mj-lt"/>
              <a:buAutoNum type="arabicPeriod"/>
            </a:pPr>
            <a:r>
              <a:rPr lang="en-US" sz="2800" b="1" dirty="0" smtClean="0">
                <a:latin typeface="Lato Black"/>
              </a:rPr>
              <a:t>What </a:t>
            </a:r>
            <a:r>
              <a:rPr lang="en-US" sz="2800" b="1" dirty="0">
                <a:latin typeface="Lato Black"/>
              </a:rPr>
              <a:t>the </a:t>
            </a:r>
            <a:r>
              <a:rPr lang="en-US" sz="2800" b="1" dirty="0">
                <a:solidFill>
                  <a:schemeClr val="bg1"/>
                </a:solidFill>
                <a:latin typeface="Lato Black"/>
              </a:rPr>
              <a:t>root cause </a:t>
            </a:r>
            <a:r>
              <a:rPr lang="en-US" sz="2800" b="1" dirty="0">
                <a:latin typeface="Lato Black"/>
              </a:rPr>
              <a:t>of the problem is? </a:t>
            </a:r>
          </a:p>
          <a:p>
            <a:pPr marL="514350" indent="-514350">
              <a:buFont typeface="+mj-lt"/>
              <a:buAutoNum type="arabicPeriod"/>
            </a:pPr>
            <a:r>
              <a:rPr lang="en-US" sz="2800" b="1" dirty="0" smtClean="0">
                <a:latin typeface="Lato Black"/>
              </a:rPr>
              <a:t>What </a:t>
            </a:r>
            <a:r>
              <a:rPr lang="en-US" sz="2800" b="1" dirty="0">
                <a:latin typeface="Lato Black"/>
              </a:rPr>
              <a:t>is it that they would like to address to change the </a:t>
            </a:r>
            <a:r>
              <a:rPr lang="en-US" sz="2800" b="1" dirty="0" smtClean="0">
                <a:latin typeface="Lato Black"/>
              </a:rPr>
              <a:t>situation?</a:t>
            </a:r>
            <a:endParaRPr lang="en-US" sz="2800" b="1" dirty="0">
              <a:latin typeface="Lato Black"/>
            </a:endParaRPr>
          </a:p>
        </p:txBody>
      </p:sp>
      <p:pic>
        <p:nvPicPr>
          <p:cNvPr id="6" name="Picture 5" descr="DFC LOGO 2014.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jpg"/>
          <p:cNvPicPr>
            <a:picLocks noChangeAspect="1"/>
          </p:cNvPicPr>
          <p:nvPr/>
        </p:nvPicPr>
        <p:blipFill>
          <a:blip r:embed="rId3" cstate="print"/>
          <a:stretch>
            <a:fillRect/>
          </a:stretch>
        </p:blipFill>
        <p:spPr>
          <a:xfrm>
            <a:off x="0" y="0"/>
            <a:ext cx="9144000" cy="5143500"/>
          </a:xfrm>
          <a:prstGeom prst="rect">
            <a:avLst/>
          </a:prstGeom>
        </p:spPr>
      </p:pic>
      <p:sp>
        <p:nvSpPr>
          <p:cNvPr id="5" name="TextBox 4"/>
          <p:cNvSpPr txBox="1"/>
          <p:nvPr/>
        </p:nvSpPr>
        <p:spPr>
          <a:xfrm>
            <a:off x="1981442" y="1986975"/>
            <a:ext cx="5105158" cy="584775"/>
          </a:xfrm>
          <a:prstGeom prst="rect">
            <a:avLst/>
          </a:prstGeom>
          <a:noFill/>
        </p:spPr>
        <p:txBody>
          <a:bodyPr wrap="square" rtlCol="0">
            <a:spAutoFit/>
          </a:bodyPr>
          <a:lstStyle/>
          <a:p>
            <a:pPr algn="ctr"/>
            <a:r>
              <a:rPr lang="en-US" sz="3200" u="sng" dirty="0" smtClean="0">
                <a:solidFill>
                  <a:schemeClr val="bg1"/>
                </a:solidFill>
                <a:latin typeface="Lato" pitchFamily="34" charset="0"/>
              </a:rPr>
              <a:t>BREAK</a:t>
            </a:r>
            <a:endParaRPr lang="en-US" sz="2800" dirty="0">
              <a:latin typeface="Lato" pitchFamily="34" charset="0"/>
            </a:endParaRPr>
          </a:p>
        </p:txBody>
      </p:sp>
      <p:pic>
        <p:nvPicPr>
          <p:cNvPr id="4" name="Picture 3" descr="DFC LOGO 2014.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sp>
        <p:nvSpPr>
          <p:cNvPr id="6" name="Title 1"/>
          <p:cNvSpPr>
            <a:spLocks noGrp="1"/>
          </p:cNvSpPr>
          <p:nvPr>
            <p:ph type="title"/>
          </p:nvPr>
        </p:nvSpPr>
        <p:spPr>
          <a:xfrm>
            <a:off x="3707904" y="1581150"/>
            <a:ext cx="5112568" cy="1905000"/>
          </a:xfrm>
        </p:spPr>
        <p:txBody>
          <a:bodyPr>
            <a:noAutofit/>
          </a:bodyPr>
          <a:lstStyle/>
          <a:p>
            <a:r>
              <a:rPr lang="en-IN" sz="4000" b="1" dirty="0" smtClean="0">
                <a:latin typeface="Lato Black"/>
              </a:rPr>
              <a:t>Building design mindset through optimism</a:t>
            </a:r>
            <a:endParaRPr lang="en-US" sz="4000" b="1" dirty="0">
              <a:latin typeface="Lato Black"/>
            </a:endParaRPr>
          </a:p>
        </p:txBody>
      </p:sp>
      <p:pic>
        <p:nvPicPr>
          <p:cNvPr id="64515" name="Picture 3"/>
          <p:cNvPicPr>
            <a:picLocks noChangeAspect="1" noChangeArrowheads="1"/>
          </p:cNvPicPr>
          <p:nvPr/>
        </p:nvPicPr>
        <p:blipFill>
          <a:blip r:embed="rId4" cstate="print"/>
          <a:srcRect/>
          <a:stretch>
            <a:fillRect/>
          </a:stretch>
        </p:blipFill>
        <p:spPr bwMode="auto">
          <a:xfrm>
            <a:off x="-612576" y="11284719"/>
            <a:ext cx="6402129" cy="9586790"/>
          </a:xfrm>
          <a:prstGeom prst="rect">
            <a:avLst/>
          </a:prstGeom>
          <a:noFill/>
          <a:ln w="9525">
            <a:noFill/>
            <a:miter lim="800000"/>
            <a:headEnd/>
            <a:tailEnd/>
          </a:ln>
        </p:spPr>
      </p:pic>
      <p:pic>
        <p:nvPicPr>
          <p:cNvPr id="64516" name="Picture 4"/>
          <p:cNvPicPr>
            <a:picLocks noChangeAspect="1" noChangeArrowheads="1"/>
          </p:cNvPicPr>
          <p:nvPr/>
        </p:nvPicPr>
        <p:blipFill>
          <a:blip r:embed="rId5" cstate="print"/>
          <a:srcRect/>
          <a:stretch>
            <a:fillRect/>
          </a:stretch>
        </p:blipFill>
        <p:spPr bwMode="auto">
          <a:xfrm>
            <a:off x="1" y="0"/>
            <a:ext cx="3332314" cy="5143500"/>
          </a:xfrm>
          <a:prstGeom prst="rect">
            <a:avLst/>
          </a:prstGeom>
          <a:noFill/>
          <a:ln w="9525">
            <a:noFill/>
            <a:miter lim="800000"/>
            <a:headEnd/>
            <a:tailEnd/>
          </a:ln>
        </p:spPr>
      </p:pic>
      <p:pic>
        <p:nvPicPr>
          <p:cNvPr id="9" name="Picture 8" descr="DFC LOGO 2014.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extLst>
      <p:ext uri="{BB962C8B-B14F-4D97-AF65-F5344CB8AC3E}">
        <p14:creationId xmlns="" xmlns:p14="http://schemas.microsoft.com/office/powerpoint/2010/main" val="1937117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pic>
        <p:nvPicPr>
          <p:cNvPr id="5" name="Picture 4" descr="DFC LOGO 2014.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
        <p:nvSpPr>
          <p:cNvPr id="7" name="Rectangle 6"/>
          <p:cNvSpPr/>
          <p:nvPr/>
        </p:nvSpPr>
        <p:spPr>
          <a:xfrm>
            <a:off x="3707904" y="1600220"/>
            <a:ext cx="4962054" cy="2308324"/>
          </a:xfrm>
          <a:prstGeom prst="rect">
            <a:avLst/>
          </a:prstGeom>
        </p:spPr>
        <p:txBody>
          <a:bodyPr wrap="square">
            <a:spAutoFit/>
          </a:bodyPr>
          <a:lstStyle/>
          <a:p>
            <a:r>
              <a:rPr lang="en-US" sz="2400" dirty="0" smtClean="0">
                <a:latin typeface="Lato" pitchFamily="34" charset="0"/>
              </a:rPr>
              <a:t>say </a:t>
            </a:r>
            <a:endParaRPr lang="en-US" sz="2800" dirty="0" smtClean="0">
              <a:latin typeface="Lato" pitchFamily="34" charset="0"/>
            </a:endParaRPr>
          </a:p>
          <a:p>
            <a:endParaRPr lang="en-US" sz="2400" dirty="0" smtClean="0">
              <a:latin typeface="Lato" pitchFamily="34" charset="0"/>
            </a:endParaRPr>
          </a:p>
          <a:p>
            <a:endParaRPr lang="en-US" sz="2400" dirty="0" smtClean="0">
              <a:latin typeface="Lato" pitchFamily="34" charset="0"/>
            </a:endParaRPr>
          </a:p>
          <a:p>
            <a:endParaRPr lang="en-US" sz="2400" dirty="0" smtClean="0">
              <a:latin typeface="Lato" pitchFamily="34" charset="0"/>
            </a:endParaRPr>
          </a:p>
          <a:p>
            <a:endParaRPr lang="en-US" sz="2400" dirty="0" smtClean="0">
              <a:latin typeface="Lato" pitchFamily="34" charset="0"/>
            </a:endParaRPr>
          </a:p>
          <a:p>
            <a:r>
              <a:rPr lang="en-US" sz="2400" dirty="0" smtClean="0">
                <a:latin typeface="Lato" pitchFamily="34" charset="0"/>
              </a:rPr>
              <a:t>to whatever your partner is saying</a:t>
            </a:r>
            <a:endParaRPr lang="en-US" sz="2800" dirty="0">
              <a:latin typeface="Lato" pitchFamily="34" charset="0"/>
            </a:endParaRPr>
          </a:p>
        </p:txBody>
      </p:sp>
      <p:pic>
        <p:nvPicPr>
          <p:cNvPr id="62468" name="Picture 4" descr="http://coachingsupervisionacademy.com/wp-content/uploads/2015/01/2015.01.27-Speech-Marks.jpg"/>
          <p:cNvPicPr>
            <a:picLocks noChangeAspect="1" noChangeArrowheads="1"/>
          </p:cNvPicPr>
          <p:nvPr/>
        </p:nvPicPr>
        <p:blipFill>
          <a:blip r:embed="rId5" cstate="print"/>
          <a:srcRect l="8392" r="41257"/>
          <a:stretch>
            <a:fillRect/>
          </a:stretch>
        </p:blipFill>
        <p:spPr bwMode="auto">
          <a:xfrm>
            <a:off x="-180528" y="0"/>
            <a:ext cx="3384376" cy="5146487"/>
          </a:xfrm>
          <a:prstGeom prst="rect">
            <a:avLst/>
          </a:prstGeom>
          <a:noFill/>
        </p:spPr>
      </p:pic>
      <p:sp>
        <p:nvSpPr>
          <p:cNvPr id="11" name="Rectangle 10"/>
          <p:cNvSpPr/>
          <p:nvPr/>
        </p:nvSpPr>
        <p:spPr>
          <a:xfrm>
            <a:off x="3635898" y="1923678"/>
            <a:ext cx="4834978" cy="1569660"/>
          </a:xfrm>
          <a:prstGeom prst="rect">
            <a:avLst/>
          </a:prstGeom>
        </p:spPr>
        <p:txBody>
          <a:bodyPr wrap="none">
            <a:spAutoFit/>
          </a:bodyPr>
          <a:lstStyle/>
          <a:p>
            <a:r>
              <a:rPr lang="en-US" sz="9600" dirty="0" smtClean="0">
                <a:solidFill>
                  <a:schemeClr val="bg1"/>
                </a:solidFill>
                <a:latin typeface="Lato Black" pitchFamily="34" charset="0"/>
              </a:rPr>
              <a:t>NO,BUT</a:t>
            </a:r>
          </a:p>
        </p:txBody>
      </p:sp>
      <p:sp>
        <p:nvSpPr>
          <p:cNvPr id="14" name="Rectangle 13"/>
          <p:cNvSpPr/>
          <p:nvPr/>
        </p:nvSpPr>
        <p:spPr>
          <a:xfrm>
            <a:off x="3643306" y="1875230"/>
            <a:ext cx="5588389" cy="1569660"/>
          </a:xfrm>
          <a:prstGeom prst="rect">
            <a:avLst/>
          </a:prstGeom>
        </p:spPr>
        <p:txBody>
          <a:bodyPr wrap="none">
            <a:spAutoFit/>
          </a:bodyPr>
          <a:lstStyle/>
          <a:p>
            <a:r>
              <a:rPr lang="en-US" sz="9600" dirty="0" smtClean="0">
                <a:solidFill>
                  <a:schemeClr val="bg1"/>
                </a:solidFill>
                <a:latin typeface="Lato Black" pitchFamily="34" charset="0"/>
              </a:rPr>
              <a:t>YES,AND</a:t>
            </a:r>
          </a:p>
        </p:txBody>
      </p:sp>
    </p:spTree>
    <p:extLst>
      <p:ext uri="{BB962C8B-B14F-4D97-AF65-F5344CB8AC3E}">
        <p14:creationId xmlns="" xmlns:p14="http://schemas.microsoft.com/office/powerpoint/2010/main" val="193711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sp>
        <p:nvSpPr>
          <p:cNvPr id="6" name="Title 1"/>
          <p:cNvSpPr>
            <a:spLocks noGrp="1"/>
          </p:cNvSpPr>
          <p:nvPr>
            <p:ph type="title"/>
          </p:nvPr>
        </p:nvSpPr>
        <p:spPr>
          <a:xfrm>
            <a:off x="3643306" y="1799541"/>
            <a:ext cx="5112568" cy="2677209"/>
          </a:xfrm>
        </p:spPr>
        <p:txBody>
          <a:bodyPr>
            <a:noAutofit/>
          </a:bodyPr>
          <a:lstStyle/>
          <a:p>
            <a:r>
              <a:rPr lang="en-US" sz="2800" i="1" dirty="0" smtClean="0"/>
              <a:t>You decide to take the students on a field trip</a:t>
            </a:r>
            <a:br>
              <a:rPr lang="en-US" sz="2800" i="1" dirty="0" smtClean="0"/>
            </a:br>
            <a:r>
              <a:rPr lang="en-US" sz="2800" i="1" dirty="0" smtClean="0"/>
              <a:t/>
            </a:r>
            <a:br>
              <a:rPr lang="en-US" sz="2800" i="1" dirty="0" smtClean="0"/>
            </a:br>
            <a:r>
              <a:rPr lang="en-US" sz="2800" i="1" dirty="0" smtClean="0"/>
              <a:t/>
            </a:r>
            <a:br>
              <a:rPr lang="en-US" sz="2800" i="1" dirty="0" smtClean="0"/>
            </a:br>
            <a:endParaRPr lang="en-US" sz="2800" b="1" dirty="0">
              <a:latin typeface="Lato Black"/>
            </a:endParaRPr>
          </a:p>
        </p:txBody>
      </p:sp>
      <p:pic>
        <p:nvPicPr>
          <p:cNvPr id="64515" name="Picture 3"/>
          <p:cNvPicPr>
            <a:picLocks noChangeAspect="1" noChangeArrowheads="1"/>
          </p:cNvPicPr>
          <p:nvPr/>
        </p:nvPicPr>
        <p:blipFill>
          <a:blip r:embed="rId4" cstate="print"/>
          <a:srcRect/>
          <a:stretch>
            <a:fillRect/>
          </a:stretch>
        </p:blipFill>
        <p:spPr bwMode="auto">
          <a:xfrm>
            <a:off x="-612576" y="11284719"/>
            <a:ext cx="6402129" cy="9586790"/>
          </a:xfrm>
          <a:prstGeom prst="rect">
            <a:avLst/>
          </a:prstGeom>
          <a:noFill/>
          <a:ln w="9525">
            <a:noFill/>
            <a:miter lim="800000"/>
            <a:headEnd/>
            <a:tailEnd/>
          </a:ln>
        </p:spPr>
      </p:pic>
      <p:pic>
        <p:nvPicPr>
          <p:cNvPr id="64516" name="Picture 4"/>
          <p:cNvPicPr>
            <a:picLocks noChangeAspect="1" noChangeArrowheads="1"/>
          </p:cNvPicPr>
          <p:nvPr/>
        </p:nvPicPr>
        <p:blipFill>
          <a:blip r:embed="rId5" cstate="print"/>
          <a:srcRect/>
          <a:stretch>
            <a:fillRect/>
          </a:stretch>
        </p:blipFill>
        <p:spPr bwMode="auto">
          <a:xfrm>
            <a:off x="1" y="0"/>
            <a:ext cx="3332314" cy="5143500"/>
          </a:xfrm>
          <a:prstGeom prst="rect">
            <a:avLst/>
          </a:prstGeom>
          <a:noFill/>
          <a:ln w="9525">
            <a:noFill/>
            <a:miter lim="800000"/>
            <a:headEnd/>
            <a:tailEnd/>
          </a:ln>
        </p:spPr>
      </p:pic>
      <p:pic>
        <p:nvPicPr>
          <p:cNvPr id="9" name="Picture 8" descr="DFC LOGO 2014.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extLst>
      <p:ext uri="{BB962C8B-B14F-4D97-AF65-F5344CB8AC3E}">
        <p14:creationId xmlns="" xmlns:p14="http://schemas.microsoft.com/office/powerpoint/2010/main" val="1937117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sp>
        <p:nvSpPr>
          <p:cNvPr id="7" name="Content Placeholder 2"/>
          <p:cNvSpPr txBox="1">
            <a:spLocks/>
          </p:cNvSpPr>
          <p:nvPr/>
        </p:nvSpPr>
        <p:spPr>
          <a:xfrm>
            <a:off x="467544" y="1322766"/>
            <a:ext cx="8229600" cy="17496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endParaRPr lang="en-US" dirty="0" smtClean="0"/>
          </a:p>
          <a:p>
            <a:pPr>
              <a:buFont typeface="Arial"/>
              <a:buNone/>
            </a:pPr>
            <a:r>
              <a:rPr lang="en-US" dirty="0" smtClean="0"/>
              <a:t>	</a:t>
            </a:r>
          </a:p>
          <a:p>
            <a:pPr>
              <a:buFont typeface="Arial"/>
              <a:buNone/>
            </a:pPr>
            <a:r>
              <a:rPr lang="en-US" dirty="0" smtClean="0"/>
              <a:t>	</a:t>
            </a:r>
            <a:endParaRPr lang="en-US" dirty="0"/>
          </a:p>
        </p:txBody>
      </p:sp>
      <p:pic>
        <p:nvPicPr>
          <p:cNvPr id="56322" name="Picture 2" descr="http://d.fastcompany.net/multisite_files/cocreate/poster/2012/11/1681991-poster-1960-the-moment-studio-creates-brand-content-built-to-share.jpg"/>
          <p:cNvPicPr>
            <a:picLocks noChangeAspect="1" noChangeArrowheads="1"/>
          </p:cNvPicPr>
          <p:nvPr/>
        </p:nvPicPr>
        <p:blipFill>
          <a:blip r:embed="rId4" cstate="print"/>
          <a:srcRect r="65093"/>
          <a:stretch>
            <a:fillRect/>
          </a:stretch>
        </p:blipFill>
        <p:spPr bwMode="auto">
          <a:xfrm>
            <a:off x="0" y="0"/>
            <a:ext cx="3203848" cy="5143500"/>
          </a:xfrm>
          <a:prstGeom prst="rect">
            <a:avLst/>
          </a:prstGeom>
          <a:noFill/>
        </p:spPr>
      </p:pic>
      <p:sp>
        <p:nvSpPr>
          <p:cNvPr id="11" name="Rectangle 10"/>
          <p:cNvSpPr/>
          <p:nvPr/>
        </p:nvSpPr>
        <p:spPr>
          <a:xfrm>
            <a:off x="4617484" y="1764090"/>
            <a:ext cx="3307316" cy="1569660"/>
          </a:xfrm>
          <a:prstGeom prst="rect">
            <a:avLst/>
          </a:prstGeom>
        </p:spPr>
        <p:txBody>
          <a:bodyPr wrap="none">
            <a:spAutoFit/>
          </a:bodyPr>
          <a:lstStyle/>
          <a:p>
            <a:pPr algn="ctr"/>
            <a:r>
              <a:rPr lang="en-US" sz="9600" dirty="0" smtClean="0">
                <a:solidFill>
                  <a:schemeClr val="bg1"/>
                </a:solidFill>
                <a:latin typeface="Lato Black" pitchFamily="34" charset="0"/>
              </a:rPr>
              <a:t>SHARE</a:t>
            </a:r>
          </a:p>
        </p:txBody>
      </p:sp>
      <p:pic>
        <p:nvPicPr>
          <p:cNvPr id="9" name="Picture 8" descr="DFC LOGO 2014.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extLst>
      <p:ext uri="{BB962C8B-B14F-4D97-AF65-F5344CB8AC3E}">
        <p14:creationId xmlns="" xmlns:p14="http://schemas.microsoft.com/office/powerpoint/2010/main" val="1937117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sp>
        <p:nvSpPr>
          <p:cNvPr id="7" name="Content Placeholder 2"/>
          <p:cNvSpPr txBox="1">
            <a:spLocks/>
          </p:cNvSpPr>
          <p:nvPr/>
        </p:nvSpPr>
        <p:spPr>
          <a:xfrm>
            <a:off x="467544" y="1322766"/>
            <a:ext cx="8229600" cy="17496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endParaRPr lang="en-US" dirty="0" smtClean="0"/>
          </a:p>
          <a:p>
            <a:pPr>
              <a:buFont typeface="Arial"/>
              <a:buNone/>
            </a:pPr>
            <a:r>
              <a:rPr lang="en-US" dirty="0" smtClean="0"/>
              <a:t>	</a:t>
            </a:r>
          </a:p>
          <a:p>
            <a:pPr>
              <a:buFont typeface="Arial"/>
              <a:buNone/>
            </a:pPr>
            <a:r>
              <a:rPr lang="en-US" dirty="0" smtClean="0"/>
              <a:t>	</a:t>
            </a:r>
            <a:endParaRPr lang="en-US" dirty="0"/>
          </a:p>
        </p:txBody>
      </p:sp>
      <p:sp>
        <p:nvSpPr>
          <p:cNvPr id="11" name="Rectangle 10"/>
          <p:cNvSpPr/>
          <p:nvPr/>
        </p:nvSpPr>
        <p:spPr>
          <a:xfrm>
            <a:off x="3471964" y="1535490"/>
            <a:ext cx="2090636" cy="1569660"/>
          </a:xfrm>
          <a:prstGeom prst="rect">
            <a:avLst/>
          </a:prstGeom>
        </p:spPr>
        <p:txBody>
          <a:bodyPr wrap="none">
            <a:spAutoFit/>
          </a:bodyPr>
          <a:lstStyle/>
          <a:p>
            <a:pPr algn="ctr"/>
            <a:r>
              <a:rPr lang="en-US" sz="9600" dirty="0" smtClean="0">
                <a:solidFill>
                  <a:schemeClr val="bg1"/>
                </a:solidFill>
                <a:latin typeface="Lato Black" pitchFamily="34" charset="0"/>
              </a:rPr>
              <a:t>SKY</a:t>
            </a:r>
          </a:p>
        </p:txBody>
      </p:sp>
      <p:pic>
        <p:nvPicPr>
          <p:cNvPr id="12" name="Picture 11" descr="DFC LOGO 2014.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extLst>
      <p:ext uri="{BB962C8B-B14F-4D97-AF65-F5344CB8AC3E}">
        <p14:creationId xmlns="" xmlns:p14="http://schemas.microsoft.com/office/powerpoint/2010/main" val="1937117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sp>
        <p:nvSpPr>
          <p:cNvPr id="7" name="Content Placeholder 2"/>
          <p:cNvSpPr txBox="1">
            <a:spLocks/>
          </p:cNvSpPr>
          <p:nvPr/>
        </p:nvSpPr>
        <p:spPr>
          <a:xfrm>
            <a:off x="467544" y="1322766"/>
            <a:ext cx="8229600" cy="17496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endParaRPr lang="en-US" dirty="0" smtClean="0"/>
          </a:p>
          <a:p>
            <a:pPr>
              <a:buFont typeface="Arial"/>
              <a:buNone/>
            </a:pPr>
            <a:r>
              <a:rPr lang="en-US" dirty="0" smtClean="0"/>
              <a:t>	</a:t>
            </a:r>
          </a:p>
          <a:p>
            <a:pPr>
              <a:buFont typeface="Arial"/>
              <a:buNone/>
            </a:pPr>
            <a:r>
              <a:rPr lang="en-US" dirty="0" smtClean="0"/>
              <a:t>	</a:t>
            </a:r>
            <a:endParaRPr lang="en-US" dirty="0"/>
          </a:p>
        </p:txBody>
      </p:sp>
      <p:sp>
        <p:nvSpPr>
          <p:cNvPr id="11" name="Rectangle 10"/>
          <p:cNvSpPr/>
          <p:nvPr/>
        </p:nvSpPr>
        <p:spPr>
          <a:xfrm>
            <a:off x="2965988" y="1581150"/>
            <a:ext cx="3358612" cy="1569660"/>
          </a:xfrm>
          <a:prstGeom prst="rect">
            <a:avLst/>
          </a:prstGeom>
        </p:spPr>
        <p:txBody>
          <a:bodyPr wrap="none">
            <a:spAutoFit/>
          </a:bodyPr>
          <a:lstStyle/>
          <a:p>
            <a:pPr algn="ctr"/>
            <a:r>
              <a:rPr lang="en-US" sz="9600" dirty="0" smtClean="0">
                <a:solidFill>
                  <a:schemeClr val="bg1"/>
                </a:solidFill>
                <a:latin typeface="Lato Black" pitchFamily="34" charset="0"/>
              </a:rPr>
              <a:t>EARTH</a:t>
            </a:r>
          </a:p>
        </p:txBody>
      </p:sp>
      <p:pic>
        <p:nvPicPr>
          <p:cNvPr id="12" name="Picture 11" descr="DFC LOGO 2014.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84368" y="195487"/>
            <a:ext cx="989720" cy="504056"/>
          </a:xfrm>
          <a:prstGeom prst="rect">
            <a:avLst/>
          </a:prstGeom>
        </p:spPr>
      </p:pic>
    </p:spTree>
    <p:extLst>
      <p:ext uri="{BB962C8B-B14F-4D97-AF65-F5344CB8AC3E}">
        <p14:creationId xmlns="" xmlns:p14="http://schemas.microsoft.com/office/powerpoint/2010/main" val="1937117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7087</TotalTime>
  <Words>1718</Words>
  <Application>Microsoft Office PowerPoint</Application>
  <PresentationFormat>On-screen Show (16:9)</PresentationFormat>
  <Paragraphs>294</Paragraphs>
  <Slides>39</Slides>
  <Notes>26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Session 1</vt:lpstr>
      <vt:lpstr>Objectives</vt:lpstr>
      <vt:lpstr>Building design mindset through optimism</vt:lpstr>
      <vt:lpstr>Slide 5</vt:lpstr>
      <vt:lpstr>You decide to take the students on a field trip   </vt:lpstr>
      <vt:lpstr>Slide 7</vt:lpstr>
      <vt:lpstr>Slide 8</vt:lpstr>
      <vt:lpstr>Slide 9</vt:lpstr>
      <vt:lpstr>Growth Mindset</vt:lpstr>
      <vt:lpstr>Slide 11</vt:lpstr>
      <vt:lpstr>Slide 12</vt:lpstr>
      <vt:lpstr>Slide 13</vt:lpstr>
      <vt:lpstr>Slide 14</vt:lpstr>
      <vt:lpstr>BAG Activity</vt:lpstr>
      <vt:lpstr>BAG Activity</vt:lpstr>
      <vt:lpstr>BAG Activity</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DTG workshop</dc:title>
  <dc:creator>asma hussain</dc:creator>
  <cp:lastModifiedBy>Nikita Desai</cp:lastModifiedBy>
  <cp:revision>229</cp:revision>
  <dcterms:created xsi:type="dcterms:W3CDTF">2015-05-29T04:47:27Z</dcterms:created>
  <dcterms:modified xsi:type="dcterms:W3CDTF">2017-07-04T02:38:55Z</dcterms:modified>
</cp:coreProperties>
</file>